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33"/>
  </p:notesMasterIdLst>
  <p:handoutMasterIdLst>
    <p:handoutMasterId r:id="rId34"/>
  </p:handoutMasterIdLst>
  <p:sldIdLst>
    <p:sldId id="256" r:id="rId5"/>
    <p:sldId id="1661" r:id="rId6"/>
    <p:sldId id="2147468509" r:id="rId7"/>
    <p:sldId id="294" r:id="rId8"/>
    <p:sldId id="295" r:id="rId9"/>
    <p:sldId id="1671" r:id="rId10"/>
    <p:sldId id="1673" r:id="rId11"/>
    <p:sldId id="297" r:id="rId12"/>
    <p:sldId id="1623" r:id="rId13"/>
    <p:sldId id="1603" r:id="rId14"/>
    <p:sldId id="1100" r:id="rId15"/>
    <p:sldId id="1601" r:id="rId16"/>
    <p:sldId id="267" r:id="rId17"/>
    <p:sldId id="1662" r:id="rId18"/>
    <p:sldId id="269" r:id="rId19"/>
    <p:sldId id="266" r:id="rId20"/>
    <p:sldId id="1624" r:id="rId21"/>
    <p:sldId id="2147468510" r:id="rId22"/>
    <p:sldId id="608" r:id="rId23"/>
    <p:sldId id="456" r:id="rId24"/>
    <p:sldId id="457" r:id="rId25"/>
    <p:sldId id="493" r:id="rId26"/>
    <p:sldId id="280" r:id="rId27"/>
    <p:sldId id="285" r:id="rId28"/>
    <p:sldId id="284" r:id="rId29"/>
    <p:sldId id="286" r:id="rId30"/>
    <p:sldId id="2147468512" r:id="rId31"/>
    <p:sldId id="1613" r:id="rId32"/>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5"/>
    <a:srgbClr val="002E5D"/>
    <a:srgbClr val="00816D"/>
    <a:srgbClr val="002B5D"/>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CF416-110F-4644-8201-47AAF980EF48}" v="154" dt="2023-02-14T21:40:41.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6769" autoAdjust="0"/>
  </p:normalViewPr>
  <p:slideViewPr>
    <p:cSldViewPr snapToGrid="0">
      <p:cViewPr varScale="1">
        <p:scale>
          <a:sx n="40" d="100"/>
          <a:sy n="40" d="100"/>
        </p:scale>
        <p:origin x="2275" y="29"/>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08948-3D47-483F-BD29-6FA9E683F8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F073929-C16E-446F-8BAB-84982C5187D7}">
      <dgm:prSet/>
      <dgm:spPr/>
      <dgm:t>
        <a:bodyPr/>
        <a:lstStyle/>
        <a:p>
          <a:r>
            <a:rPr lang="en-US" dirty="0"/>
            <a:t>WHAIC: About Us</a:t>
          </a:r>
        </a:p>
      </dgm:t>
    </dgm:pt>
    <dgm:pt modelId="{EA24FB3B-9F5D-47B2-91FE-DB87B962FB4B}" type="parTrans" cxnId="{5A159CD2-31E5-4572-94B7-288E9B53903C}">
      <dgm:prSet/>
      <dgm:spPr/>
      <dgm:t>
        <a:bodyPr/>
        <a:lstStyle/>
        <a:p>
          <a:endParaRPr lang="en-US"/>
        </a:p>
      </dgm:t>
    </dgm:pt>
    <dgm:pt modelId="{F6436140-E615-47F8-AF21-45C7994131D5}" type="sibTrans" cxnId="{5A159CD2-31E5-4572-94B7-288E9B53903C}">
      <dgm:prSet/>
      <dgm:spPr/>
      <dgm:t>
        <a:bodyPr/>
        <a:lstStyle/>
        <a:p>
          <a:endParaRPr lang="en-US"/>
        </a:p>
      </dgm:t>
    </dgm:pt>
    <dgm:pt modelId="{7242EE6D-26F0-4059-9785-095BADAA4880}">
      <dgm:prSet/>
      <dgm:spPr/>
      <dgm:t>
        <a:bodyPr/>
        <a:lstStyle/>
        <a:p>
          <a:r>
            <a:rPr lang="en-US"/>
            <a:t>Claims data collected (and data not collected)</a:t>
          </a:r>
        </a:p>
      </dgm:t>
    </dgm:pt>
    <dgm:pt modelId="{FB8FB4D4-D083-47C2-B778-0F5131449EB1}" type="parTrans" cxnId="{3B3861E3-9918-4E0A-9F2A-13FD0DEBD015}">
      <dgm:prSet/>
      <dgm:spPr/>
      <dgm:t>
        <a:bodyPr/>
        <a:lstStyle/>
        <a:p>
          <a:endParaRPr lang="en-US"/>
        </a:p>
      </dgm:t>
    </dgm:pt>
    <dgm:pt modelId="{2602041A-CFCE-464D-AFAE-D03E05406C8C}" type="sibTrans" cxnId="{3B3861E3-9918-4E0A-9F2A-13FD0DEBD015}">
      <dgm:prSet/>
      <dgm:spPr/>
      <dgm:t>
        <a:bodyPr/>
        <a:lstStyle/>
        <a:p>
          <a:endParaRPr lang="en-US"/>
        </a:p>
      </dgm:t>
    </dgm:pt>
    <dgm:pt modelId="{8B6F25C7-BA7B-47F4-ADE0-B4143F5109E5}">
      <dgm:prSet/>
      <dgm:spPr/>
      <dgm:t>
        <a:bodyPr/>
        <a:lstStyle/>
        <a:p>
          <a:r>
            <a:rPr lang="en-US"/>
            <a:t>Survey data collected</a:t>
          </a:r>
        </a:p>
      </dgm:t>
    </dgm:pt>
    <dgm:pt modelId="{53D730F7-ED32-4B14-A6B1-14AC1F6AC2D5}" type="parTrans" cxnId="{8DE25409-7C2D-47BF-8CD6-4B14BBBDF21E}">
      <dgm:prSet/>
      <dgm:spPr/>
      <dgm:t>
        <a:bodyPr/>
        <a:lstStyle/>
        <a:p>
          <a:endParaRPr lang="en-US"/>
        </a:p>
      </dgm:t>
    </dgm:pt>
    <dgm:pt modelId="{3A85E136-127B-4F98-91D1-41CDFD2D1F98}" type="sibTrans" cxnId="{8DE25409-7C2D-47BF-8CD6-4B14BBBDF21E}">
      <dgm:prSet/>
      <dgm:spPr/>
      <dgm:t>
        <a:bodyPr/>
        <a:lstStyle/>
        <a:p>
          <a:endParaRPr lang="en-US"/>
        </a:p>
      </dgm:t>
    </dgm:pt>
    <dgm:pt modelId="{48201FFF-F9D5-4154-B138-DB2CE2071EE3}">
      <dgm:prSet/>
      <dgm:spPr/>
      <dgm:t>
        <a:bodyPr/>
        <a:lstStyle/>
        <a:p>
          <a:r>
            <a:rPr lang="en-US" dirty="0"/>
            <a:t>WHAIC Data uses and analytics: ASC specific</a:t>
          </a:r>
        </a:p>
      </dgm:t>
    </dgm:pt>
    <dgm:pt modelId="{F44F2B82-03CB-4A0D-ACEA-545A05C90B75}" type="parTrans" cxnId="{3786908C-4CC2-47BA-951F-B4702FF94AA1}">
      <dgm:prSet/>
      <dgm:spPr/>
      <dgm:t>
        <a:bodyPr/>
        <a:lstStyle/>
        <a:p>
          <a:endParaRPr lang="en-US"/>
        </a:p>
      </dgm:t>
    </dgm:pt>
    <dgm:pt modelId="{5F33ACCD-0E26-41F8-9B09-9022AD347B79}" type="sibTrans" cxnId="{3786908C-4CC2-47BA-951F-B4702FF94AA1}">
      <dgm:prSet/>
      <dgm:spPr/>
      <dgm:t>
        <a:bodyPr/>
        <a:lstStyle/>
        <a:p>
          <a:endParaRPr lang="en-US"/>
        </a:p>
      </dgm:t>
    </dgm:pt>
    <dgm:pt modelId="{0DB9A83D-3F79-4EA2-A358-9E57999F6A38}">
      <dgm:prSet/>
      <dgm:spPr/>
      <dgm:t>
        <a:bodyPr/>
        <a:lstStyle/>
        <a:p>
          <a:r>
            <a:rPr lang="en-US" dirty="0"/>
            <a:t>Getting Value from ASC Data</a:t>
          </a:r>
        </a:p>
      </dgm:t>
    </dgm:pt>
    <dgm:pt modelId="{929DD145-5313-41B5-ADA9-1CE09C6AE8B5}" type="parTrans" cxnId="{082808E4-BAD6-447C-9CA3-8982C3CB5BF4}">
      <dgm:prSet/>
      <dgm:spPr/>
      <dgm:t>
        <a:bodyPr/>
        <a:lstStyle/>
        <a:p>
          <a:endParaRPr lang="en-US"/>
        </a:p>
      </dgm:t>
    </dgm:pt>
    <dgm:pt modelId="{33F727B4-B74C-49B7-B349-67DDD5A738AB}" type="sibTrans" cxnId="{082808E4-BAD6-447C-9CA3-8982C3CB5BF4}">
      <dgm:prSet/>
      <dgm:spPr/>
      <dgm:t>
        <a:bodyPr/>
        <a:lstStyle/>
        <a:p>
          <a:endParaRPr lang="en-US"/>
        </a:p>
      </dgm:t>
    </dgm:pt>
    <dgm:pt modelId="{A396EB4F-8D0F-40CE-BC89-ADE48F3319A9}">
      <dgm:prSet/>
      <dgm:spPr/>
      <dgm:t>
        <a:bodyPr/>
        <a:lstStyle/>
        <a:p>
          <a:endParaRPr lang="en-US" dirty="0"/>
        </a:p>
      </dgm:t>
    </dgm:pt>
    <dgm:pt modelId="{74A6663E-740B-4727-8A4C-5E3F1DD879DB}" type="parTrans" cxnId="{4B0307EC-3D3A-4248-B0E8-96CEF914E2E5}">
      <dgm:prSet/>
      <dgm:spPr/>
      <dgm:t>
        <a:bodyPr/>
        <a:lstStyle/>
        <a:p>
          <a:endParaRPr lang="en-US"/>
        </a:p>
      </dgm:t>
    </dgm:pt>
    <dgm:pt modelId="{B9F7A923-766C-4D35-A9C7-5D9E8EEE3A7A}" type="sibTrans" cxnId="{4B0307EC-3D3A-4248-B0E8-96CEF914E2E5}">
      <dgm:prSet/>
      <dgm:spPr/>
      <dgm:t>
        <a:bodyPr/>
        <a:lstStyle/>
        <a:p>
          <a:endParaRPr lang="en-US"/>
        </a:p>
      </dgm:t>
    </dgm:pt>
    <dgm:pt modelId="{F3947CE2-084F-4312-B5AC-DA0818793648}" type="pres">
      <dgm:prSet presAssocID="{B8508948-3D47-483F-BD29-6FA9E683F81C}" presName="vert0" presStyleCnt="0">
        <dgm:presLayoutVars>
          <dgm:dir/>
          <dgm:animOne val="branch"/>
          <dgm:animLvl val="lvl"/>
        </dgm:presLayoutVars>
      </dgm:prSet>
      <dgm:spPr/>
    </dgm:pt>
    <dgm:pt modelId="{73381E0F-3BE1-41E6-85A1-FDE6FCC250D0}" type="pres">
      <dgm:prSet presAssocID="{0F073929-C16E-446F-8BAB-84982C5187D7}" presName="thickLine" presStyleLbl="alignNode1" presStyleIdx="0" presStyleCnt="6"/>
      <dgm:spPr/>
    </dgm:pt>
    <dgm:pt modelId="{99CA3DE7-ADD0-4D06-945F-B9AD8E104611}" type="pres">
      <dgm:prSet presAssocID="{0F073929-C16E-446F-8BAB-84982C5187D7}" presName="horz1" presStyleCnt="0"/>
      <dgm:spPr/>
    </dgm:pt>
    <dgm:pt modelId="{AA4848DA-35DD-4D16-AE6D-BD966A72A08F}" type="pres">
      <dgm:prSet presAssocID="{0F073929-C16E-446F-8BAB-84982C5187D7}" presName="tx1" presStyleLbl="revTx" presStyleIdx="0" presStyleCnt="6"/>
      <dgm:spPr/>
    </dgm:pt>
    <dgm:pt modelId="{41D8F592-9846-4076-AF9C-652492C66761}" type="pres">
      <dgm:prSet presAssocID="{0F073929-C16E-446F-8BAB-84982C5187D7}" presName="vert1" presStyleCnt="0"/>
      <dgm:spPr/>
    </dgm:pt>
    <dgm:pt modelId="{3843159E-BBFD-4747-9AD4-96208E082F74}" type="pres">
      <dgm:prSet presAssocID="{7242EE6D-26F0-4059-9785-095BADAA4880}" presName="thickLine" presStyleLbl="alignNode1" presStyleIdx="1" presStyleCnt="6"/>
      <dgm:spPr/>
    </dgm:pt>
    <dgm:pt modelId="{9ED16423-8F00-44E8-B34E-AFB26D54C8F0}" type="pres">
      <dgm:prSet presAssocID="{7242EE6D-26F0-4059-9785-095BADAA4880}" presName="horz1" presStyleCnt="0"/>
      <dgm:spPr/>
    </dgm:pt>
    <dgm:pt modelId="{5A682B08-8B81-42C2-A942-3EA9089FE4AA}" type="pres">
      <dgm:prSet presAssocID="{7242EE6D-26F0-4059-9785-095BADAA4880}" presName="tx1" presStyleLbl="revTx" presStyleIdx="1" presStyleCnt="6"/>
      <dgm:spPr/>
    </dgm:pt>
    <dgm:pt modelId="{45020867-AEDC-4E7F-BF6B-49D6F63D1B39}" type="pres">
      <dgm:prSet presAssocID="{7242EE6D-26F0-4059-9785-095BADAA4880}" presName="vert1" presStyleCnt="0"/>
      <dgm:spPr/>
    </dgm:pt>
    <dgm:pt modelId="{7908C4F6-63DF-45F3-A058-CA4C024A2A8E}" type="pres">
      <dgm:prSet presAssocID="{8B6F25C7-BA7B-47F4-ADE0-B4143F5109E5}" presName="thickLine" presStyleLbl="alignNode1" presStyleIdx="2" presStyleCnt="6"/>
      <dgm:spPr/>
    </dgm:pt>
    <dgm:pt modelId="{1998B39B-42C1-4DDC-BF66-1D1827CC7AB7}" type="pres">
      <dgm:prSet presAssocID="{8B6F25C7-BA7B-47F4-ADE0-B4143F5109E5}" presName="horz1" presStyleCnt="0"/>
      <dgm:spPr/>
    </dgm:pt>
    <dgm:pt modelId="{9E5D5647-25B0-4D68-A687-65168AA9AE1D}" type="pres">
      <dgm:prSet presAssocID="{8B6F25C7-BA7B-47F4-ADE0-B4143F5109E5}" presName="tx1" presStyleLbl="revTx" presStyleIdx="2" presStyleCnt="6"/>
      <dgm:spPr/>
    </dgm:pt>
    <dgm:pt modelId="{D76E275E-6048-4DD6-B12B-4A1F97534AE5}" type="pres">
      <dgm:prSet presAssocID="{8B6F25C7-BA7B-47F4-ADE0-B4143F5109E5}" presName="vert1" presStyleCnt="0"/>
      <dgm:spPr/>
    </dgm:pt>
    <dgm:pt modelId="{12FDD2E4-6F50-40DB-A2DA-A6DC7A6CEE7F}" type="pres">
      <dgm:prSet presAssocID="{48201FFF-F9D5-4154-B138-DB2CE2071EE3}" presName="thickLine" presStyleLbl="alignNode1" presStyleIdx="3" presStyleCnt="6"/>
      <dgm:spPr/>
    </dgm:pt>
    <dgm:pt modelId="{4E3902FD-1A07-41E9-8591-561E7DA6866A}" type="pres">
      <dgm:prSet presAssocID="{48201FFF-F9D5-4154-B138-DB2CE2071EE3}" presName="horz1" presStyleCnt="0"/>
      <dgm:spPr/>
    </dgm:pt>
    <dgm:pt modelId="{29ECD02F-3EDD-4AD0-8DF8-CE41B734CE52}" type="pres">
      <dgm:prSet presAssocID="{48201FFF-F9D5-4154-B138-DB2CE2071EE3}" presName="tx1" presStyleLbl="revTx" presStyleIdx="3" presStyleCnt="6"/>
      <dgm:spPr/>
    </dgm:pt>
    <dgm:pt modelId="{1416AAC1-3590-4F83-B37D-9C0CB2EC5277}" type="pres">
      <dgm:prSet presAssocID="{48201FFF-F9D5-4154-B138-DB2CE2071EE3}" presName="vert1" presStyleCnt="0"/>
      <dgm:spPr/>
    </dgm:pt>
    <dgm:pt modelId="{1E7B3629-AE19-457D-A8AD-B7BD18BD26BC}" type="pres">
      <dgm:prSet presAssocID="{0DB9A83D-3F79-4EA2-A358-9E57999F6A38}" presName="thickLine" presStyleLbl="alignNode1" presStyleIdx="4" presStyleCnt="6"/>
      <dgm:spPr/>
    </dgm:pt>
    <dgm:pt modelId="{D105C73B-808A-423F-99AB-35C105C60B01}" type="pres">
      <dgm:prSet presAssocID="{0DB9A83D-3F79-4EA2-A358-9E57999F6A38}" presName="horz1" presStyleCnt="0"/>
      <dgm:spPr/>
    </dgm:pt>
    <dgm:pt modelId="{401D1AA9-3963-4BDB-8DF9-76B46FE2C7D6}" type="pres">
      <dgm:prSet presAssocID="{0DB9A83D-3F79-4EA2-A358-9E57999F6A38}" presName="tx1" presStyleLbl="revTx" presStyleIdx="4" presStyleCnt="6"/>
      <dgm:spPr/>
    </dgm:pt>
    <dgm:pt modelId="{CA272AE2-59D4-4441-B397-03C961087A27}" type="pres">
      <dgm:prSet presAssocID="{0DB9A83D-3F79-4EA2-A358-9E57999F6A38}" presName="vert1" presStyleCnt="0"/>
      <dgm:spPr/>
    </dgm:pt>
    <dgm:pt modelId="{65A86191-7226-4652-87F1-834969B7F878}" type="pres">
      <dgm:prSet presAssocID="{A396EB4F-8D0F-40CE-BC89-ADE48F3319A9}" presName="thickLine" presStyleLbl="alignNode1" presStyleIdx="5" presStyleCnt="6"/>
      <dgm:spPr/>
    </dgm:pt>
    <dgm:pt modelId="{5126D829-4EF5-4F18-9F1C-8AB107C86B68}" type="pres">
      <dgm:prSet presAssocID="{A396EB4F-8D0F-40CE-BC89-ADE48F3319A9}" presName="horz1" presStyleCnt="0"/>
      <dgm:spPr/>
    </dgm:pt>
    <dgm:pt modelId="{9FA47F14-0F64-4762-B8B8-3F2C73056150}" type="pres">
      <dgm:prSet presAssocID="{A396EB4F-8D0F-40CE-BC89-ADE48F3319A9}" presName="tx1" presStyleLbl="revTx" presStyleIdx="5" presStyleCnt="6"/>
      <dgm:spPr/>
    </dgm:pt>
    <dgm:pt modelId="{2CB50981-AAE9-4D9B-BE09-5E5510A3BD31}" type="pres">
      <dgm:prSet presAssocID="{A396EB4F-8D0F-40CE-BC89-ADE48F3319A9}" presName="vert1" presStyleCnt="0"/>
      <dgm:spPr/>
    </dgm:pt>
  </dgm:ptLst>
  <dgm:cxnLst>
    <dgm:cxn modelId="{8DE25409-7C2D-47BF-8CD6-4B14BBBDF21E}" srcId="{B8508948-3D47-483F-BD29-6FA9E683F81C}" destId="{8B6F25C7-BA7B-47F4-ADE0-B4143F5109E5}" srcOrd="2" destOrd="0" parTransId="{53D730F7-ED32-4B14-A6B1-14AC1F6AC2D5}" sibTransId="{3A85E136-127B-4F98-91D1-41CDFD2D1F98}"/>
    <dgm:cxn modelId="{26BA933B-08BB-45AE-B75E-40C41CCED6F2}" type="presOf" srcId="{8B6F25C7-BA7B-47F4-ADE0-B4143F5109E5}" destId="{9E5D5647-25B0-4D68-A687-65168AA9AE1D}" srcOrd="0" destOrd="0" presId="urn:microsoft.com/office/officeart/2008/layout/LinedList"/>
    <dgm:cxn modelId="{8803ED75-7623-457F-BE5A-166736720403}" type="presOf" srcId="{7242EE6D-26F0-4059-9785-095BADAA4880}" destId="{5A682B08-8B81-42C2-A942-3EA9089FE4AA}" srcOrd="0" destOrd="0" presId="urn:microsoft.com/office/officeart/2008/layout/LinedList"/>
    <dgm:cxn modelId="{AFBF1579-E717-450B-AD4E-E8E6C31199DC}" type="presOf" srcId="{A396EB4F-8D0F-40CE-BC89-ADE48F3319A9}" destId="{9FA47F14-0F64-4762-B8B8-3F2C73056150}" srcOrd="0" destOrd="0" presId="urn:microsoft.com/office/officeart/2008/layout/LinedList"/>
    <dgm:cxn modelId="{3786908C-4CC2-47BA-951F-B4702FF94AA1}" srcId="{B8508948-3D47-483F-BD29-6FA9E683F81C}" destId="{48201FFF-F9D5-4154-B138-DB2CE2071EE3}" srcOrd="3" destOrd="0" parTransId="{F44F2B82-03CB-4A0D-ACEA-545A05C90B75}" sibTransId="{5F33ACCD-0E26-41F8-9B09-9022AD347B79}"/>
    <dgm:cxn modelId="{112461CF-C11F-494D-9A89-793629820143}" type="presOf" srcId="{0F073929-C16E-446F-8BAB-84982C5187D7}" destId="{AA4848DA-35DD-4D16-AE6D-BD966A72A08F}" srcOrd="0" destOrd="0" presId="urn:microsoft.com/office/officeart/2008/layout/LinedList"/>
    <dgm:cxn modelId="{5A159CD2-31E5-4572-94B7-288E9B53903C}" srcId="{B8508948-3D47-483F-BD29-6FA9E683F81C}" destId="{0F073929-C16E-446F-8BAB-84982C5187D7}" srcOrd="0" destOrd="0" parTransId="{EA24FB3B-9F5D-47B2-91FE-DB87B962FB4B}" sibTransId="{F6436140-E615-47F8-AF21-45C7994131D5}"/>
    <dgm:cxn modelId="{26E7A1E2-A008-4CA2-92EF-B21144B759CC}" type="presOf" srcId="{0DB9A83D-3F79-4EA2-A358-9E57999F6A38}" destId="{401D1AA9-3963-4BDB-8DF9-76B46FE2C7D6}" srcOrd="0" destOrd="0" presId="urn:microsoft.com/office/officeart/2008/layout/LinedList"/>
    <dgm:cxn modelId="{3B3861E3-9918-4E0A-9F2A-13FD0DEBD015}" srcId="{B8508948-3D47-483F-BD29-6FA9E683F81C}" destId="{7242EE6D-26F0-4059-9785-095BADAA4880}" srcOrd="1" destOrd="0" parTransId="{FB8FB4D4-D083-47C2-B778-0F5131449EB1}" sibTransId="{2602041A-CFCE-464D-AFAE-D03E05406C8C}"/>
    <dgm:cxn modelId="{082808E4-BAD6-447C-9CA3-8982C3CB5BF4}" srcId="{B8508948-3D47-483F-BD29-6FA9E683F81C}" destId="{0DB9A83D-3F79-4EA2-A358-9E57999F6A38}" srcOrd="4" destOrd="0" parTransId="{929DD145-5313-41B5-ADA9-1CE09C6AE8B5}" sibTransId="{33F727B4-B74C-49B7-B349-67DDD5A738AB}"/>
    <dgm:cxn modelId="{4B0307EC-3D3A-4248-B0E8-96CEF914E2E5}" srcId="{B8508948-3D47-483F-BD29-6FA9E683F81C}" destId="{A396EB4F-8D0F-40CE-BC89-ADE48F3319A9}" srcOrd="5" destOrd="0" parTransId="{74A6663E-740B-4727-8A4C-5E3F1DD879DB}" sibTransId="{B9F7A923-766C-4D35-A9C7-5D9E8EEE3A7A}"/>
    <dgm:cxn modelId="{1C0F24F2-F6AE-4189-BD55-C7D80B1F2146}" type="presOf" srcId="{48201FFF-F9D5-4154-B138-DB2CE2071EE3}" destId="{29ECD02F-3EDD-4AD0-8DF8-CE41B734CE52}" srcOrd="0" destOrd="0" presId="urn:microsoft.com/office/officeart/2008/layout/LinedList"/>
    <dgm:cxn modelId="{540764FD-0DC0-4FDF-808F-5808472061DF}" type="presOf" srcId="{B8508948-3D47-483F-BD29-6FA9E683F81C}" destId="{F3947CE2-084F-4312-B5AC-DA0818793648}" srcOrd="0" destOrd="0" presId="urn:microsoft.com/office/officeart/2008/layout/LinedList"/>
    <dgm:cxn modelId="{0AF7CE45-0F15-4108-9648-82AEC6FF377F}" type="presParOf" srcId="{F3947CE2-084F-4312-B5AC-DA0818793648}" destId="{73381E0F-3BE1-41E6-85A1-FDE6FCC250D0}" srcOrd="0" destOrd="0" presId="urn:microsoft.com/office/officeart/2008/layout/LinedList"/>
    <dgm:cxn modelId="{7CE702AA-DBAE-4859-9EC5-CF6CE4A945F0}" type="presParOf" srcId="{F3947CE2-084F-4312-B5AC-DA0818793648}" destId="{99CA3DE7-ADD0-4D06-945F-B9AD8E104611}" srcOrd="1" destOrd="0" presId="urn:microsoft.com/office/officeart/2008/layout/LinedList"/>
    <dgm:cxn modelId="{5A167C45-86E5-4E98-B75A-8393BF0B5DAE}" type="presParOf" srcId="{99CA3DE7-ADD0-4D06-945F-B9AD8E104611}" destId="{AA4848DA-35DD-4D16-AE6D-BD966A72A08F}" srcOrd="0" destOrd="0" presId="urn:microsoft.com/office/officeart/2008/layout/LinedList"/>
    <dgm:cxn modelId="{66CCFC49-8E47-4179-BCD2-D5A12467B769}" type="presParOf" srcId="{99CA3DE7-ADD0-4D06-945F-B9AD8E104611}" destId="{41D8F592-9846-4076-AF9C-652492C66761}" srcOrd="1" destOrd="0" presId="urn:microsoft.com/office/officeart/2008/layout/LinedList"/>
    <dgm:cxn modelId="{3BEEA9BC-E6C2-4C56-BC88-DEE764634FF2}" type="presParOf" srcId="{F3947CE2-084F-4312-B5AC-DA0818793648}" destId="{3843159E-BBFD-4747-9AD4-96208E082F74}" srcOrd="2" destOrd="0" presId="urn:microsoft.com/office/officeart/2008/layout/LinedList"/>
    <dgm:cxn modelId="{87C2D881-E725-437B-9C02-8B45BD410F81}" type="presParOf" srcId="{F3947CE2-084F-4312-B5AC-DA0818793648}" destId="{9ED16423-8F00-44E8-B34E-AFB26D54C8F0}" srcOrd="3" destOrd="0" presId="urn:microsoft.com/office/officeart/2008/layout/LinedList"/>
    <dgm:cxn modelId="{E64B942C-F8BE-4042-8476-0BCBB56209B6}" type="presParOf" srcId="{9ED16423-8F00-44E8-B34E-AFB26D54C8F0}" destId="{5A682B08-8B81-42C2-A942-3EA9089FE4AA}" srcOrd="0" destOrd="0" presId="urn:microsoft.com/office/officeart/2008/layout/LinedList"/>
    <dgm:cxn modelId="{487AFDF1-9D21-4B86-B3AC-8067E2730ABB}" type="presParOf" srcId="{9ED16423-8F00-44E8-B34E-AFB26D54C8F0}" destId="{45020867-AEDC-4E7F-BF6B-49D6F63D1B39}" srcOrd="1" destOrd="0" presId="urn:microsoft.com/office/officeart/2008/layout/LinedList"/>
    <dgm:cxn modelId="{E60D9D31-A6F8-4B55-9438-AA88EF8B5EC3}" type="presParOf" srcId="{F3947CE2-084F-4312-B5AC-DA0818793648}" destId="{7908C4F6-63DF-45F3-A058-CA4C024A2A8E}" srcOrd="4" destOrd="0" presId="urn:microsoft.com/office/officeart/2008/layout/LinedList"/>
    <dgm:cxn modelId="{2C81279D-4742-4D9B-9D70-4513FA25D907}" type="presParOf" srcId="{F3947CE2-084F-4312-B5AC-DA0818793648}" destId="{1998B39B-42C1-4DDC-BF66-1D1827CC7AB7}" srcOrd="5" destOrd="0" presId="urn:microsoft.com/office/officeart/2008/layout/LinedList"/>
    <dgm:cxn modelId="{99034058-EE62-4703-BE66-3D61CF54C0D5}" type="presParOf" srcId="{1998B39B-42C1-4DDC-BF66-1D1827CC7AB7}" destId="{9E5D5647-25B0-4D68-A687-65168AA9AE1D}" srcOrd="0" destOrd="0" presId="urn:microsoft.com/office/officeart/2008/layout/LinedList"/>
    <dgm:cxn modelId="{89C26A3B-AC75-4D01-AC1C-BBAA17D75960}" type="presParOf" srcId="{1998B39B-42C1-4DDC-BF66-1D1827CC7AB7}" destId="{D76E275E-6048-4DD6-B12B-4A1F97534AE5}" srcOrd="1" destOrd="0" presId="urn:microsoft.com/office/officeart/2008/layout/LinedList"/>
    <dgm:cxn modelId="{CF2C4195-2336-484F-8FBB-9D49260ADCE3}" type="presParOf" srcId="{F3947CE2-084F-4312-B5AC-DA0818793648}" destId="{12FDD2E4-6F50-40DB-A2DA-A6DC7A6CEE7F}" srcOrd="6" destOrd="0" presId="urn:microsoft.com/office/officeart/2008/layout/LinedList"/>
    <dgm:cxn modelId="{F3CF9D84-46D9-4916-A68A-FA9E2DE7507A}" type="presParOf" srcId="{F3947CE2-084F-4312-B5AC-DA0818793648}" destId="{4E3902FD-1A07-41E9-8591-561E7DA6866A}" srcOrd="7" destOrd="0" presId="urn:microsoft.com/office/officeart/2008/layout/LinedList"/>
    <dgm:cxn modelId="{F875AAD0-72BE-4DA4-AB5C-C78512DEA088}" type="presParOf" srcId="{4E3902FD-1A07-41E9-8591-561E7DA6866A}" destId="{29ECD02F-3EDD-4AD0-8DF8-CE41B734CE52}" srcOrd="0" destOrd="0" presId="urn:microsoft.com/office/officeart/2008/layout/LinedList"/>
    <dgm:cxn modelId="{D61C93EA-16F5-4A8C-9649-C8E58A111749}" type="presParOf" srcId="{4E3902FD-1A07-41E9-8591-561E7DA6866A}" destId="{1416AAC1-3590-4F83-B37D-9C0CB2EC5277}" srcOrd="1" destOrd="0" presId="urn:microsoft.com/office/officeart/2008/layout/LinedList"/>
    <dgm:cxn modelId="{243C72B7-4568-4F0E-BF14-35330B58C462}" type="presParOf" srcId="{F3947CE2-084F-4312-B5AC-DA0818793648}" destId="{1E7B3629-AE19-457D-A8AD-B7BD18BD26BC}" srcOrd="8" destOrd="0" presId="urn:microsoft.com/office/officeart/2008/layout/LinedList"/>
    <dgm:cxn modelId="{9FB03169-EF8D-445A-B967-0B5BFFD8F463}" type="presParOf" srcId="{F3947CE2-084F-4312-B5AC-DA0818793648}" destId="{D105C73B-808A-423F-99AB-35C105C60B01}" srcOrd="9" destOrd="0" presId="urn:microsoft.com/office/officeart/2008/layout/LinedList"/>
    <dgm:cxn modelId="{6FB7FF80-2FED-4BE4-A9E8-F04719ADE27A}" type="presParOf" srcId="{D105C73B-808A-423F-99AB-35C105C60B01}" destId="{401D1AA9-3963-4BDB-8DF9-76B46FE2C7D6}" srcOrd="0" destOrd="0" presId="urn:microsoft.com/office/officeart/2008/layout/LinedList"/>
    <dgm:cxn modelId="{FD6213C8-4BE7-4EF2-BAB0-4391B7AAB1B4}" type="presParOf" srcId="{D105C73B-808A-423F-99AB-35C105C60B01}" destId="{CA272AE2-59D4-4441-B397-03C961087A27}" srcOrd="1" destOrd="0" presId="urn:microsoft.com/office/officeart/2008/layout/LinedList"/>
    <dgm:cxn modelId="{AFF6D460-F019-4D18-A9FF-8632F5E7D222}" type="presParOf" srcId="{F3947CE2-084F-4312-B5AC-DA0818793648}" destId="{65A86191-7226-4652-87F1-834969B7F878}" srcOrd="10" destOrd="0" presId="urn:microsoft.com/office/officeart/2008/layout/LinedList"/>
    <dgm:cxn modelId="{B044B90E-BC78-4468-91F4-EE946002FCE7}" type="presParOf" srcId="{F3947CE2-084F-4312-B5AC-DA0818793648}" destId="{5126D829-4EF5-4F18-9F1C-8AB107C86B68}" srcOrd="11" destOrd="0" presId="urn:microsoft.com/office/officeart/2008/layout/LinedList"/>
    <dgm:cxn modelId="{490D3A2C-DFF7-476A-B961-B1C8A837C938}" type="presParOf" srcId="{5126D829-4EF5-4F18-9F1C-8AB107C86B68}" destId="{9FA47F14-0F64-4762-B8B8-3F2C73056150}" srcOrd="0" destOrd="0" presId="urn:microsoft.com/office/officeart/2008/layout/LinedList"/>
    <dgm:cxn modelId="{089FA24B-F70D-4AA8-82D8-5B9FC6EC9B2B}" type="presParOf" srcId="{5126D829-4EF5-4F18-9F1C-8AB107C86B68}" destId="{2CB50981-AAE9-4D9B-BE09-5E5510A3BD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A51C7-4BAF-453B-A9A5-2091FBF85A0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259893-9660-472F-AF51-3B2A8698E390}">
      <dgm:prSet/>
      <dgm:spPr/>
      <dgm:t>
        <a:bodyPr/>
        <a:lstStyle/>
        <a:p>
          <a:pPr>
            <a:defRPr b="1"/>
          </a:pPr>
          <a:r>
            <a:rPr lang="en-US"/>
            <a:t>Social Determinants of Health ICD-10 Codes</a:t>
          </a:r>
        </a:p>
      </dgm:t>
    </dgm:pt>
    <dgm:pt modelId="{A9D7E12D-1DBD-495F-9484-B16B47D1DDAF}" type="parTrans" cxnId="{78F92745-94C5-460D-AB0D-372C328B52AC}">
      <dgm:prSet/>
      <dgm:spPr/>
      <dgm:t>
        <a:bodyPr/>
        <a:lstStyle/>
        <a:p>
          <a:endParaRPr lang="en-US"/>
        </a:p>
      </dgm:t>
    </dgm:pt>
    <dgm:pt modelId="{51547D55-1656-44BA-9D25-EAC5FEA33DE7}" type="sibTrans" cxnId="{78F92745-94C5-460D-AB0D-372C328B52AC}">
      <dgm:prSet/>
      <dgm:spPr/>
      <dgm:t>
        <a:bodyPr/>
        <a:lstStyle/>
        <a:p>
          <a:endParaRPr lang="en-US"/>
        </a:p>
      </dgm:t>
    </dgm:pt>
    <dgm:pt modelId="{BB7D1604-D7C8-41EC-99F9-54E3660E9731}">
      <dgm:prSet/>
      <dgm:spPr/>
      <dgm:t>
        <a:bodyPr/>
        <a:lstStyle/>
        <a:p>
          <a:r>
            <a:rPr lang="en-US"/>
            <a:t>Z55-Z65</a:t>
          </a:r>
        </a:p>
      </dgm:t>
    </dgm:pt>
    <dgm:pt modelId="{14B41DB2-EE54-4013-9D8F-0AA3E73892DE}" type="parTrans" cxnId="{56CC572E-A255-4BDE-B431-537035DCBE09}">
      <dgm:prSet/>
      <dgm:spPr/>
      <dgm:t>
        <a:bodyPr/>
        <a:lstStyle/>
        <a:p>
          <a:endParaRPr lang="en-US"/>
        </a:p>
      </dgm:t>
    </dgm:pt>
    <dgm:pt modelId="{354A89D3-5659-4CF2-BDFF-F84B19160A6F}" type="sibTrans" cxnId="{56CC572E-A255-4BDE-B431-537035DCBE09}">
      <dgm:prSet/>
      <dgm:spPr/>
      <dgm:t>
        <a:bodyPr/>
        <a:lstStyle/>
        <a:p>
          <a:endParaRPr lang="en-US"/>
        </a:p>
      </dgm:t>
    </dgm:pt>
    <dgm:pt modelId="{6ED67003-9DF4-43D9-B583-AC6FF858B546}">
      <dgm:prSet/>
      <dgm:spPr/>
      <dgm:t>
        <a:bodyPr/>
        <a:lstStyle/>
        <a:p>
          <a:pPr>
            <a:defRPr b="1"/>
          </a:pPr>
          <a:r>
            <a:rPr lang="en-US"/>
            <a:t>ICD-10-CM Diagnosis Codes</a:t>
          </a:r>
        </a:p>
      </dgm:t>
    </dgm:pt>
    <dgm:pt modelId="{47DE1118-31B1-46A4-BB1A-14FD7469C553}" type="parTrans" cxnId="{4CC665CE-FB17-4735-A555-28792544B1AC}">
      <dgm:prSet/>
      <dgm:spPr/>
      <dgm:t>
        <a:bodyPr/>
        <a:lstStyle/>
        <a:p>
          <a:endParaRPr lang="en-US"/>
        </a:p>
      </dgm:t>
    </dgm:pt>
    <dgm:pt modelId="{D3DAEF52-FFB3-437B-8951-28A9DD3EA0A8}" type="sibTrans" cxnId="{4CC665CE-FB17-4735-A555-28792544B1AC}">
      <dgm:prSet/>
      <dgm:spPr/>
      <dgm:t>
        <a:bodyPr/>
        <a:lstStyle/>
        <a:p>
          <a:endParaRPr lang="en-US"/>
        </a:p>
      </dgm:t>
    </dgm:pt>
    <dgm:pt modelId="{13C911AE-C352-4180-967A-12AD609BFEDA}">
      <dgm:prSet/>
      <dgm:spPr/>
      <dgm:t>
        <a:bodyPr/>
        <a:lstStyle/>
        <a:p>
          <a:r>
            <a:rPr lang="en-US"/>
            <a:t>History, status, or problem that may affect health</a:t>
          </a:r>
        </a:p>
      </dgm:t>
    </dgm:pt>
    <dgm:pt modelId="{B6204ABE-3B59-439D-95A6-612BD5F80D59}" type="parTrans" cxnId="{FF3590B6-E6FE-402E-B48C-CDAD40635B7F}">
      <dgm:prSet/>
      <dgm:spPr/>
      <dgm:t>
        <a:bodyPr/>
        <a:lstStyle/>
        <a:p>
          <a:endParaRPr lang="en-US"/>
        </a:p>
      </dgm:t>
    </dgm:pt>
    <dgm:pt modelId="{A9FC06AF-D1E8-4ACB-8BAC-47980C63C685}" type="sibTrans" cxnId="{FF3590B6-E6FE-402E-B48C-CDAD40635B7F}">
      <dgm:prSet/>
      <dgm:spPr/>
      <dgm:t>
        <a:bodyPr/>
        <a:lstStyle/>
        <a:p>
          <a:endParaRPr lang="en-US"/>
        </a:p>
      </dgm:t>
    </dgm:pt>
    <dgm:pt modelId="{66DD9192-2E58-4EE6-A161-7BF2BEF9DA2F}">
      <dgm:prSet/>
      <dgm:spPr/>
      <dgm:t>
        <a:bodyPr/>
        <a:lstStyle/>
        <a:p>
          <a:r>
            <a:rPr lang="en-US"/>
            <a:t>Contact with health services</a:t>
          </a:r>
        </a:p>
      </dgm:t>
    </dgm:pt>
    <dgm:pt modelId="{F5691B19-BF58-496A-BD6A-568F4929E446}" type="parTrans" cxnId="{C0A108EC-479E-4C76-8149-B728A0F31D71}">
      <dgm:prSet/>
      <dgm:spPr/>
      <dgm:t>
        <a:bodyPr/>
        <a:lstStyle/>
        <a:p>
          <a:endParaRPr lang="en-US"/>
        </a:p>
      </dgm:t>
    </dgm:pt>
    <dgm:pt modelId="{2AEBFACB-4FDA-493E-9531-B85D9052B582}" type="sibTrans" cxnId="{C0A108EC-479E-4C76-8149-B728A0F31D71}">
      <dgm:prSet/>
      <dgm:spPr/>
      <dgm:t>
        <a:bodyPr/>
        <a:lstStyle/>
        <a:p>
          <a:endParaRPr lang="en-US"/>
        </a:p>
      </dgm:t>
    </dgm:pt>
    <dgm:pt modelId="{B2D035F8-595F-4BB8-8B99-B4231B7B7713}">
      <dgm:prSet/>
      <dgm:spPr/>
      <dgm:t>
        <a:bodyPr/>
        <a:lstStyle/>
        <a:p>
          <a:pPr>
            <a:defRPr b="1"/>
          </a:pPr>
          <a:r>
            <a:rPr lang="en-US"/>
            <a:t>Developed by the World Health Organization (WHO)</a:t>
          </a:r>
        </a:p>
      </dgm:t>
    </dgm:pt>
    <dgm:pt modelId="{78E5DB5F-FE1B-4096-84C2-01DDC44B267E}" type="parTrans" cxnId="{5A2E9ACF-FB3B-4B64-8208-CA31BE8D4EF6}">
      <dgm:prSet/>
      <dgm:spPr/>
      <dgm:t>
        <a:bodyPr/>
        <a:lstStyle/>
        <a:p>
          <a:endParaRPr lang="en-US"/>
        </a:p>
      </dgm:t>
    </dgm:pt>
    <dgm:pt modelId="{48425F4E-67B1-499B-AF29-252355386610}" type="sibTrans" cxnId="{5A2E9ACF-FB3B-4B64-8208-CA31BE8D4EF6}">
      <dgm:prSet/>
      <dgm:spPr/>
      <dgm:t>
        <a:bodyPr/>
        <a:lstStyle/>
        <a:p>
          <a:endParaRPr lang="en-US"/>
        </a:p>
      </dgm:t>
    </dgm:pt>
    <dgm:pt modelId="{72BC0CAC-41C8-42F8-9475-1E7010F22D6E}">
      <dgm:prSet/>
      <dgm:spPr/>
      <dgm:t>
        <a:bodyPr/>
        <a:lstStyle/>
        <a:p>
          <a:pPr>
            <a:defRPr b="1"/>
          </a:pPr>
          <a:r>
            <a:rPr lang="en-US"/>
            <a:t>Allow better specificity to your community and patients served</a:t>
          </a:r>
        </a:p>
      </dgm:t>
    </dgm:pt>
    <dgm:pt modelId="{E24E6894-F5F6-4F42-83A6-83C0B862CAC5}" type="parTrans" cxnId="{56387C74-9FF8-4175-AFA5-D70FDFF8D257}">
      <dgm:prSet/>
      <dgm:spPr/>
      <dgm:t>
        <a:bodyPr/>
        <a:lstStyle/>
        <a:p>
          <a:endParaRPr lang="en-US"/>
        </a:p>
      </dgm:t>
    </dgm:pt>
    <dgm:pt modelId="{091C5C69-6A7D-4410-8D58-0C3331BBA2EC}" type="sibTrans" cxnId="{56387C74-9FF8-4175-AFA5-D70FDFF8D257}">
      <dgm:prSet/>
      <dgm:spPr/>
      <dgm:t>
        <a:bodyPr/>
        <a:lstStyle/>
        <a:p>
          <a:endParaRPr lang="en-US"/>
        </a:p>
      </dgm:t>
    </dgm:pt>
    <dgm:pt modelId="{2AD75369-503E-49FD-8ED7-E7CD503668EF}" type="pres">
      <dgm:prSet presAssocID="{0D6A51C7-4BAF-453B-A9A5-2091FBF85A03}" presName="root" presStyleCnt="0">
        <dgm:presLayoutVars>
          <dgm:dir/>
          <dgm:resizeHandles val="exact"/>
        </dgm:presLayoutVars>
      </dgm:prSet>
      <dgm:spPr/>
    </dgm:pt>
    <dgm:pt modelId="{3996AA54-94A9-45A9-93BC-3AD4DBB3CDC2}" type="pres">
      <dgm:prSet presAssocID="{85259893-9660-472F-AF51-3B2A8698E390}" presName="compNode" presStyleCnt="0"/>
      <dgm:spPr/>
    </dgm:pt>
    <dgm:pt modelId="{9DFF5FD7-EDEA-4905-91B3-FBB5D7A8FDAC}" type="pres">
      <dgm:prSet presAssocID="{85259893-9660-472F-AF51-3B2A8698E3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FE39937B-6EE6-4766-8F12-D82940CA30EB}" type="pres">
      <dgm:prSet presAssocID="{85259893-9660-472F-AF51-3B2A8698E390}" presName="iconSpace" presStyleCnt="0"/>
      <dgm:spPr/>
    </dgm:pt>
    <dgm:pt modelId="{CD9DEFF9-C988-4265-A1BC-3C2315E0236D}" type="pres">
      <dgm:prSet presAssocID="{85259893-9660-472F-AF51-3B2A8698E390}" presName="parTx" presStyleLbl="revTx" presStyleIdx="0" presStyleCnt="8">
        <dgm:presLayoutVars>
          <dgm:chMax val="0"/>
          <dgm:chPref val="0"/>
        </dgm:presLayoutVars>
      </dgm:prSet>
      <dgm:spPr/>
    </dgm:pt>
    <dgm:pt modelId="{4ABA62A4-4DB8-4AEF-8F73-094EE6606AB1}" type="pres">
      <dgm:prSet presAssocID="{85259893-9660-472F-AF51-3B2A8698E390}" presName="txSpace" presStyleCnt="0"/>
      <dgm:spPr/>
    </dgm:pt>
    <dgm:pt modelId="{EC9F5A43-D6AD-4875-B27E-5CD0FAF044F4}" type="pres">
      <dgm:prSet presAssocID="{85259893-9660-472F-AF51-3B2A8698E390}" presName="desTx" presStyleLbl="revTx" presStyleIdx="1" presStyleCnt="8">
        <dgm:presLayoutVars/>
      </dgm:prSet>
      <dgm:spPr/>
    </dgm:pt>
    <dgm:pt modelId="{EF457D98-7E91-4E22-98A0-22EA4B5D3F51}" type="pres">
      <dgm:prSet presAssocID="{51547D55-1656-44BA-9D25-EAC5FEA33DE7}" presName="sibTrans" presStyleCnt="0"/>
      <dgm:spPr/>
    </dgm:pt>
    <dgm:pt modelId="{25634448-286F-42C6-9CA5-55FC4FCDCAC0}" type="pres">
      <dgm:prSet presAssocID="{6ED67003-9DF4-43D9-B583-AC6FF858B546}" presName="compNode" presStyleCnt="0"/>
      <dgm:spPr/>
    </dgm:pt>
    <dgm:pt modelId="{BD394778-4FB0-44E0-9FE9-898808AAD390}" type="pres">
      <dgm:prSet presAssocID="{6ED67003-9DF4-43D9-B583-AC6FF858B5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C936030-015C-4871-80B7-B1D691567E68}" type="pres">
      <dgm:prSet presAssocID="{6ED67003-9DF4-43D9-B583-AC6FF858B546}" presName="iconSpace" presStyleCnt="0"/>
      <dgm:spPr/>
    </dgm:pt>
    <dgm:pt modelId="{F89C5D57-AD86-4FD8-BD05-C647B5211D7A}" type="pres">
      <dgm:prSet presAssocID="{6ED67003-9DF4-43D9-B583-AC6FF858B546}" presName="parTx" presStyleLbl="revTx" presStyleIdx="2" presStyleCnt="8">
        <dgm:presLayoutVars>
          <dgm:chMax val="0"/>
          <dgm:chPref val="0"/>
        </dgm:presLayoutVars>
      </dgm:prSet>
      <dgm:spPr/>
    </dgm:pt>
    <dgm:pt modelId="{1D7577D6-CC44-4EFD-8F1E-845548430B0B}" type="pres">
      <dgm:prSet presAssocID="{6ED67003-9DF4-43D9-B583-AC6FF858B546}" presName="txSpace" presStyleCnt="0"/>
      <dgm:spPr/>
    </dgm:pt>
    <dgm:pt modelId="{62917382-D429-4313-B5DF-782C1CAC22AE}" type="pres">
      <dgm:prSet presAssocID="{6ED67003-9DF4-43D9-B583-AC6FF858B546}" presName="desTx" presStyleLbl="revTx" presStyleIdx="3" presStyleCnt="8">
        <dgm:presLayoutVars/>
      </dgm:prSet>
      <dgm:spPr/>
    </dgm:pt>
    <dgm:pt modelId="{58535F65-4A87-4320-A22A-ECC962969EFD}" type="pres">
      <dgm:prSet presAssocID="{D3DAEF52-FFB3-437B-8951-28A9DD3EA0A8}" presName="sibTrans" presStyleCnt="0"/>
      <dgm:spPr/>
    </dgm:pt>
    <dgm:pt modelId="{DCB4A401-FD58-4A25-805A-A29AE76BFE3F}" type="pres">
      <dgm:prSet presAssocID="{B2D035F8-595F-4BB8-8B99-B4231B7B7713}" presName="compNode" presStyleCnt="0"/>
      <dgm:spPr/>
    </dgm:pt>
    <dgm:pt modelId="{FD15247B-CB46-46D9-8B61-4E937890B29D}" type="pres">
      <dgm:prSet presAssocID="{B2D035F8-595F-4BB8-8B99-B4231B7B77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rth America"/>
        </a:ext>
      </dgm:extLst>
    </dgm:pt>
    <dgm:pt modelId="{50901F9B-C2F9-4DA0-9501-0CC106B0F313}" type="pres">
      <dgm:prSet presAssocID="{B2D035F8-595F-4BB8-8B99-B4231B7B7713}" presName="iconSpace" presStyleCnt="0"/>
      <dgm:spPr/>
    </dgm:pt>
    <dgm:pt modelId="{9F26CD9A-E6AE-44AD-906F-6C9798FA6A0F}" type="pres">
      <dgm:prSet presAssocID="{B2D035F8-595F-4BB8-8B99-B4231B7B7713}" presName="parTx" presStyleLbl="revTx" presStyleIdx="4" presStyleCnt="8">
        <dgm:presLayoutVars>
          <dgm:chMax val="0"/>
          <dgm:chPref val="0"/>
        </dgm:presLayoutVars>
      </dgm:prSet>
      <dgm:spPr/>
    </dgm:pt>
    <dgm:pt modelId="{A0C058DA-2C64-4093-8470-100219D20726}" type="pres">
      <dgm:prSet presAssocID="{B2D035F8-595F-4BB8-8B99-B4231B7B7713}" presName="txSpace" presStyleCnt="0"/>
      <dgm:spPr/>
    </dgm:pt>
    <dgm:pt modelId="{7E441E65-CC1C-4968-AAFD-B62349B8BF32}" type="pres">
      <dgm:prSet presAssocID="{B2D035F8-595F-4BB8-8B99-B4231B7B7713}" presName="desTx" presStyleLbl="revTx" presStyleIdx="5" presStyleCnt="8">
        <dgm:presLayoutVars/>
      </dgm:prSet>
      <dgm:spPr/>
    </dgm:pt>
    <dgm:pt modelId="{E1575C27-1BBE-4232-8D91-9F8DE472B6F6}" type="pres">
      <dgm:prSet presAssocID="{48425F4E-67B1-499B-AF29-252355386610}" presName="sibTrans" presStyleCnt="0"/>
      <dgm:spPr/>
    </dgm:pt>
    <dgm:pt modelId="{DDABE675-B2CA-4F2B-9D44-479CF0F1B511}" type="pres">
      <dgm:prSet presAssocID="{72BC0CAC-41C8-42F8-9475-1E7010F22D6E}" presName="compNode" presStyleCnt="0"/>
      <dgm:spPr/>
    </dgm:pt>
    <dgm:pt modelId="{E8B1F56C-05B7-44D3-AA8D-76FB0DE31E6C}" type="pres">
      <dgm:prSet presAssocID="{72BC0CAC-41C8-42F8-9475-1E7010F22D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C82CFE94-5A0F-4623-8763-D4DF1EDC96CA}" type="pres">
      <dgm:prSet presAssocID="{72BC0CAC-41C8-42F8-9475-1E7010F22D6E}" presName="iconSpace" presStyleCnt="0"/>
      <dgm:spPr/>
    </dgm:pt>
    <dgm:pt modelId="{650AE3EA-9300-48DD-BEDF-47855592BE9D}" type="pres">
      <dgm:prSet presAssocID="{72BC0CAC-41C8-42F8-9475-1E7010F22D6E}" presName="parTx" presStyleLbl="revTx" presStyleIdx="6" presStyleCnt="8">
        <dgm:presLayoutVars>
          <dgm:chMax val="0"/>
          <dgm:chPref val="0"/>
        </dgm:presLayoutVars>
      </dgm:prSet>
      <dgm:spPr/>
    </dgm:pt>
    <dgm:pt modelId="{2804D981-A2E4-4C13-A3D3-74ECA1A13D94}" type="pres">
      <dgm:prSet presAssocID="{72BC0CAC-41C8-42F8-9475-1E7010F22D6E}" presName="txSpace" presStyleCnt="0"/>
      <dgm:spPr/>
    </dgm:pt>
    <dgm:pt modelId="{CF7A50A8-9085-4D97-A86B-0E7BBFCBDC44}" type="pres">
      <dgm:prSet presAssocID="{72BC0CAC-41C8-42F8-9475-1E7010F22D6E}" presName="desTx" presStyleLbl="revTx" presStyleIdx="7" presStyleCnt="8">
        <dgm:presLayoutVars/>
      </dgm:prSet>
      <dgm:spPr/>
    </dgm:pt>
  </dgm:ptLst>
  <dgm:cxnLst>
    <dgm:cxn modelId="{F53AC701-3DD0-4CCB-BCDA-D0F400EA6CF5}" type="presOf" srcId="{BB7D1604-D7C8-41EC-99F9-54E3660E9731}" destId="{EC9F5A43-D6AD-4875-B27E-5CD0FAF044F4}" srcOrd="0" destOrd="0" presId="urn:microsoft.com/office/officeart/2018/5/layout/CenteredIconLabelDescriptionList"/>
    <dgm:cxn modelId="{56CC572E-A255-4BDE-B431-537035DCBE09}" srcId="{85259893-9660-472F-AF51-3B2A8698E390}" destId="{BB7D1604-D7C8-41EC-99F9-54E3660E9731}" srcOrd="0" destOrd="0" parTransId="{14B41DB2-EE54-4013-9D8F-0AA3E73892DE}" sibTransId="{354A89D3-5659-4CF2-BDFF-F84B19160A6F}"/>
    <dgm:cxn modelId="{78F92745-94C5-460D-AB0D-372C328B52AC}" srcId="{0D6A51C7-4BAF-453B-A9A5-2091FBF85A03}" destId="{85259893-9660-472F-AF51-3B2A8698E390}" srcOrd="0" destOrd="0" parTransId="{A9D7E12D-1DBD-495F-9484-B16B47D1DDAF}" sibTransId="{51547D55-1656-44BA-9D25-EAC5FEA33DE7}"/>
    <dgm:cxn modelId="{D8F8EE72-FB29-49D2-8E26-F42CE486536B}" type="presOf" srcId="{72BC0CAC-41C8-42F8-9475-1E7010F22D6E}" destId="{650AE3EA-9300-48DD-BEDF-47855592BE9D}" srcOrd="0" destOrd="0" presId="urn:microsoft.com/office/officeart/2018/5/layout/CenteredIconLabelDescriptionList"/>
    <dgm:cxn modelId="{56387C74-9FF8-4175-AFA5-D70FDFF8D257}" srcId="{0D6A51C7-4BAF-453B-A9A5-2091FBF85A03}" destId="{72BC0CAC-41C8-42F8-9475-1E7010F22D6E}" srcOrd="3" destOrd="0" parTransId="{E24E6894-F5F6-4F42-83A6-83C0B862CAC5}" sibTransId="{091C5C69-6A7D-4410-8D58-0C3331BBA2EC}"/>
    <dgm:cxn modelId="{5CB53878-43D5-47A9-8578-47934AD897CE}" type="presOf" srcId="{B2D035F8-595F-4BB8-8B99-B4231B7B7713}" destId="{9F26CD9A-E6AE-44AD-906F-6C9798FA6A0F}" srcOrd="0" destOrd="0" presId="urn:microsoft.com/office/officeart/2018/5/layout/CenteredIconLabelDescriptionList"/>
    <dgm:cxn modelId="{580BC5A9-3B30-41A5-82C2-184C6B0C1B28}" type="presOf" srcId="{13C911AE-C352-4180-967A-12AD609BFEDA}" destId="{62917382-D429-4313-B5DF-782C1CAC22AE}" srcOrd="0" destOrd="0" presId="urn:microsoft.com/office/officeart/2018/5/layout/CenteredIconLabelDescriptionList"/>
    <dgm:cxn modelId="{FF3590B6-E6FE-402E-B48C-CDAD40635B7F}" srcId="{6ED67003-9DF4-43D9-B583-AC6FF858B546}" destId="{13C911AE-C352-4180-967A-12AD609BFEDA}" srcOrd="0" destOrd="0" parTransId="{B6204ABE-3B59-439D-95A6-612BD5F80D59}" sibTransId="{A9FC06AF-D1E8-4ACB-8BAC-47980C63C685}"/>
    <dgm:cxn modelId="{D8976AB8-9305-4DD2-A00B-29500154C024}" type="presOf" srcId="{85259893-9660-472F-AF51-3B2A8698E390}" destId="{CD9DEFF9-C988-4265-A1BC-3C2315E0236D}" srcOrd="0" destOrd="0" presId="urn:microsoft.com/office/officeart/2018/5/layout/CenteredIconLabelDescriptionList"/>
    <dgm:cxn modelId="{4CC665CE-FB17-4735-A555-28792544B1AC}" srcId="{0D6A51C7-4BAF-453B-A9A5-2091FBF85A03}" destId="{6ED67003-9DF4-43D9-B583-AC6FF858B546}" srcOrd="1" destOrd="0" parTransId="{47DE1118-31B1-46A4-BB1A-14FD7469C553}" sibTransId="{D3DAEF52-FFB3-437B-8951-28A9DD3EA0A8}"/>
    <dgm:cxn modelId="{5A2E9ACF-FB3B-4B64-8208-CA31BE8D4EF6}" srcId="{0D6A51C7-4BAF-453B-A9A5-2091FBF85A03}" destId="{B2D035F8-595F-4BB8-8B99-B4231B7B7713}" srcOrd="2" destOrd="0" parTransId="{78E5DB5F-FE1B-4096-84C2-01DDC44B267E}" sibTransId="{48425F4E-67B1-499B-AF29-252355386610}"/>
    <dgm:cxn modelId="{3ED301EA-901F-4B47-9FC8-113DD31E83CE}" type="presOf" srcId="{6ED67003-9DF4-43D9-B583-AC6FF858B546}" destId="{F89C5D57-AD86-4FD8-BD05-C647B5211D7A}" srcOrd="0" destOrd="0" presId="urn:microsoft.com/office/officeart/2018/5/layout/CenteredIconLabelDescriptionList"/>
    <dgm:cxn modelId="{C0A108EC-479E-4C76-8149-B728A0F31D71}" srcId="{6ED67003-9DF4-43D9-B583-AC6FF858B546}" destId="{66DD9192-2E58-4EE6-A161-7BF2BEF9DA2F}" srcOrd="1" destOrd="0" parTransId="{F5691B19-BF58-496A-BD6A-568F4929E446}" sibTransId="{2AEBFACB-4FDA-493E-9531-B85D9052B582}"/>
    <dgm:cxn modelId="{E3D6CCF2-B380-4C5B-BF27-052468F25ACB}" type="presOf" srcId="{0D6A51C7-4BAF-453B-A9A5-2091FBF85A03}" destId="{2AD75369-503E-49FD-8ED7-E7CD503668EF}" srcOrd="0" destOrd="0" presId="urn:microsoft.com/office/officeart/2018/5/layout/CenteredIconLabelDescriptionList"/>
    <dgm:cxn modelId="{1B81E6FF-73F1-4658-ABBE-B664F0D662A8}" type="presOf" srcId="{66DD9192-2E58-4EE6-A161-7BF2BEF9DA2F}" destId="{62917382-D429-4313-B5DF-782C1CAC22AE}" srcOrd="0" destOrd="1" presId="urn:microsoft.com/office/officeart/2018/5/layout/CenteredIconLabelDescriptionList"/>
    <dgm:cxn modelId="{FD5FBF6F-61BF-4E40-A22B-B90551057BE3}" type="presParOf" srcId="{2AD75369-503E-49FD-8ED7-E7CD503668EF}" destId="{3996AA54-94A9-45A9-93BC-3AD4DBB3CDC2}" srcOrd="0" destOrd="0" presId="urn:microsoft.com/office/officeart/2018/5/layout/CenteredIconLabelDescriptionList"/>
    <dgm:cxn modelId="{1EE44B71-05F6-4E48-B53A-76E24B5BE1E5}" type="presParOf" srcId="{3996AA54-94A9-45A9-93BC-3AD4DBB3CDC2}" destId="{9DFF5FD7-EDEA-4905-91B3-FBB5D7A8FDAC}" srcOrd="0" destOrd="0" presId="urn:microsoft.com/office/officeart/2018/5/layout/CenteredIconLabelDescriptionList"/>
    <dgm:cxn modelId="{F632604E-EE82-4863-A8C9-AA54480E463D}" type="presParOf" srcId="{3996AA54-94A9-45A9-93BC-3AD4DBB3CDC2}" destId="{FE39937B-6EE6-4766-8F12-D82940CA30EB}" srcOrd="1" destOrd="0" presId="urn:microsoft.com/office/officeart/2018/5/layout/CenteredIconLabelDescriptionList"/>
    <dgm:cxn modelId="{C91C0C0C-C6DE-499D-958A-15008141B971}" type="presParOf" srcId="{3996AA54-94A9-45A9-93BC-3AD4DBB3CDC2}" destId="{CD9DEFF9-C988-4265-A1BC-3C2315E0236D}" srcOrd="2" destOrd="0" presId="urn:microsoft.com/office/officeart/2018/5/layout/CenteredIconLabelDescriptionList"/>
    <dgm:cxn modelId="{6BD4C938-827F-4131-909D-6A1167D7E606}" type="presParOf" srcId="{3996AA54-94A9-45A9-93BC-3AD4DBB3CDC2}" destId="{4ABA62A4-4DB8-4AEF-8F73-094EE6606AB1}" srcOrd="3" destOrd="0" presId="urn:microsoft.com/office/officeart/2018/5/layout/CenteredIconLabelDescriptionList"/>
    <dgm:cxn modelId="{E60168E7-ABCE-47C4-9FC2-1AB88F27773C}" type="presParOf" srcId="{3996AA54-94A9-45A9-93BC-3AD4DBB3CDC2}" destId="{EC9F5A43-D6AD-4875-B27E-5CD0FAF044F4}" srcOrd="4" destOrd="0" presId="urn:microsoft.com/office/officeart/2018/5/layout/CenteredIconLabelDescriptionList"/>
    <dgm:cxn modelId="{59E8BF5B-67BB-465C-88B3-C61715CBDA4A}" type="presParOf" srcId="{2AD75369-503E-49FD-8ED7-E7CD503668EF}" destId="{EF457D98-7E91-4E22-98A0-22EA4B5D3F51}" srcOrd="1" destOrd="0" presId="urn:microsoft.com/office/officeart/2018/5/layout/CenteredIconLabelDescriptionList"/>
    <dgm:cxn modelId="{6308CB50-6E55-45AB-B1FB-3C19CB5330CC}" type="presParOf" srcId="{2AD75369-503E-49FD-8ED7-E7CD503668EF}" destId="{25634448-286F-42C6-9CA5-55FC4FCDCAC0}" srcOrd="2" destOrd="0" presId="urn:microsoft.com/office/officeart/2018/5/layout/CenteredIconLabelDescriptionList"/>
    <dgm:cxn modelId="{B783E701-9B95-442E-8926-64BF70246FE0}" type="presParOf" srcId="{25634448-286F-42C6-9CA5-55FC4FCDCAC0}" destId="{BD394778-4FB0-44E0-9FE9-898808AAD390}" srcOrd="0" destOrd="0" presId="urn:microsoft.com/office/officeart/2018/5/layout/CenteredIconLabelDescriptionList"/>
    <dgm:cxn modelId="{ED764AB1-63C4-4267-B305-0F167F728B69}" type="presParOf" srcId="{25634448-286F-42C6-9CA5-55FC4FCDCAC0}" destId="{DC936030-015C-4871-80B7-B1D691567E68}" srcOrd="1" destOrd="0" presId="urn:microsoft.com/office/officeart/2018/5/layout/CenteredIconLabelDescriptionList"/>
    <dgm:cxn modelId="{BE69699F-9796-431F-BFDA-004F25F15244}" type="presParOf" srcId="{25634448-286F-42C6-9CA5-55FC4FCDCAC0}" destId="{F89C5D57-AD86-4FD8-BD05-C647B5211D7A}" srcOrd="2" destOrd="0" presId="urn:microsoft.com/office/officeart/2018/5/layout/CenteredIconLabelDescriptionList"/>
    <dgm:cxn modelId="{54141C98-5B46-478C-BD56-120C3A773F46}" type="presParOf" srcId="{25634448-286F-42C6-9CA5-55FC4FCDCAC0}" destId="{1D7577D6-CC44-4EFD-8F1E-845548430B0B}" srcOrd="3" destOrd="0" presId="urn:microsoft.com/office/officeart/2018/5/layout/CenteredIconLabelDescriptionList"/>
    <dgm:cxn modelId="{EED3292F-4BAC-49EE-B1B5-C1B9898F9509}" type="presParOf" srcId="{25634448-286F-42C6-9CA5-55FC4FCDCAC0}" destId="{62917382-D429-4313-B5DF-782C1CAC22AE}" srcOrd="4" destOrd="0" presId="urn:microsoft.com/office/officeart/2018/5/layout/CenteredIconLabelDescriptionList"/>
    <dgm:cxn modelId="{1D22272D-9EC2-4389-AE4C-F6A43BD1A33D}" type="presParOf" srcId="{2AD75369-503E-49FD-8ED7-E7CD503668EF}" destId="{58535F65-4A87-4320-A22A-ECC962969EFD}" srcOrd="3" destOrd="0" presId="urn:microsoft.com/office/officeart/2018/5/layout/CenteredIconLabelDescriptionList"/>
    <dgm:cxn modelId="{D59C6917-DF20-4799-80AB-393B0B433043}" type="presParOf" srcId="{2AD75369-503E-49FD-8ED7-E7CD503668EF}" destId="{DCB4A401-FD58-4A25-805A-A29AE76BFE3F}" srcOrd="4" destOrd="0" presId="urn:microsoft.com/office/officeart/2018/5/layout/CenteredIconLabelDescriptionList"/>
    <dgm:cxn modelId="{AC9CFF82-7141-4F8B-8F00-DA07DCE991F4}" type="presParOf" srcId="{DCB4A401-FD58-4A25-805A-A29AE76BFE3F}" destId="{FD15247B-CB46-46D9-8B61-4E937890B29D}" srcOrd="0" destOrd="0" presId="urn:microsoft.com/office/officeart/2018/5/layout/CenteredIconLabelDescriptionList"/>
    <dgm:cxn modelId="{47D276AB-A33A-48F0-BF94-BC49B5CD1EC3}" type="presParOf" srcId="{DCB4A401-FD58-4A25-805A-A29AE76BFE3F}" destId="{50901F9B-C2F9-4DA0-9501-0CC106B0F313}" srcOrd="1" destOrd="0" presId="urn:microsoft.com/office/officeart/2018/5/layout/CenteredIconLabelDescriptionList"/>
    <dgm:cxn modelId="{AE3CE4CD-C4D4-4AF6-BF5B-7959B6968D18}" type="presParOf" srcId="{DCB4A401-FD58-4A25-805A-A29AE76BFE3F}" destId="{9F26CD9A-E6AE-44AD-906F-6C9798FA6A0F}" srcOrd="2" destOrd="0" presId="urn:microsoft.com/office/officeart/2018/5/layout/CenteredIconLabelDescriptionList"/>
    <dgm:cxn modelId="{7CF1B67F-107F-4F3E-B607-F2FE6108DC62}" type="presParOf" srcId="{DCB4A401-FD58-4A25-805A-A29AE76BFE3F}" destId="{A0C058DA-2C64-4093-8470-100219D20726}" srcOrd="3" destOrd="0" presId="urn:microsoft.com/office/officeart/2018/5/layout/CenteredIconLabelDescriptionList"/>
    <dgm:cxn modelId="{3F2A3BE4-C771-4ACB-9F4D-D7057DC5316E}" type="presParOf" srcId="{DCB4A401-FD58-4A25-805A-A29AE76BFE3F}" destId="{7E441E65-CC1C-4968-AAFD-B62349B8BF32}" srcOrd="4" destOrd="0" presId="urn:microsoft.com/office/officeart/2018/5/layout/CenteredIconLabelDescriptionList"/>
    <dgm:cxn modelId="{8EED2357-BAE0-4EE9-A461-4E1F34D0FB86}" type="presParOf" srcId="{2AD75369-503E-49FD-8ED7-E7CD503668EF}" destId="{E1575C27-1BBE-4232-8D91-9F8DE472B6F6}" srcOrd="5" destOrd="0" presId="urn:microsoft.com/office/officeart/2018/5/layout/CenteredIconLabelDescriptionList"/>
    <dgm:cxn modelId="{44CF96EB-B806-4D5C-BCB6-2117B367766C}" type="presParOf" srcId="{2AD75369-503E-49FD-8ED7-E7CD503668EF}" destId="{DDABE675-B2CA-4F2B-9D44-479CF0F1B511}" srcOrd="6" destOrd="0" presId="urn:microsoft.com/office/officeart/2018/5/layout/CenteredIconLabelDescriptionList"/>
    <dgm:cxn modelId="{11FBDB32-1EE4-4E19-9F64-FE36005836A6}" type="presParOf" srcId="{DDABE675-B2CA-4F2B-9D44-479CF0F1B511}" destId="{E8B1F56C-05B7-44D3-AA8D-76FB0DE31E6C}" srcOrd="0" destOrd="0" presId="urn:microsoft.com/office/officeart/2018/5/layout/CenteredIconLabelDescriptionList"/>
    <dgm:cxn modelId="{D7460759-C487-42E2-B934-5CC8DA7FA946}" type="presParOf" srcId="{DDABE675-B2CA-4F2B-9D44-479CF0F1B511}" destId="{C82CFE94-5A0F-4623-8763-D4DF1EDC96CA}" srcOrd="1" destOrd="0" presId="urn:microsoft.com/office/officeart/2018/5/layout/CenteredIconLabelDescriptionList"/>
    <dgm:cxn modelId="{926C114B-18B2-430C-8E88-BE4785AB1E56}" type="presParOf" srcId="{DDABE675-B2CA-4F2B-9D44-479CF0F1B511}" destId="{650AE3EA-9300-48DD-BEDF-47855592BE9D}" srcOrd="2" destOrd="0" presId="urn:microsoft.com/office/officeart/2018/5/layout/CenteredIconLabelDescriptionList"/>
    <dgm:cxn modelId="{28722787-A8E6-45C0-AABD-DC2D61F2419A}" type="presParOf" srcId="{DDABE675-B2CA-4F2B-9D44-479CF0F1B511}" destId="{2804D981-A2E4-4C13-A3D3-74ECA1A13D94}" srcOrd="3" destOrd="0" presId="urn:microsoft.com/office/officeart/2018/5/layout/CenteredIconLabelDescriptionList"/>
    <dgm:cxn modelId="{237072DB-9DA3-4FDA-9D30-A666758B4A14}" type="presParOf" srcId="{DDABE675-B2CA-4F2B-9D44-479CF0F1B511}" destId="{CF7A50A8-9085-4D97-A86B-0E7BBFCBDC4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81E0F-3BE1-41E6-85A1-FDE6FCC250D0}">
      <dsp:nvSpPr>
        <dsp:cNvPr id="0" name=""/>
        <dsp:cNvSpPr/>
      </dsp:nvSpPr>
      <dsp:spPr>
        <a:xfrm>
          <a:off x="0" y="2758"/>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848DA-35DD-4D16-AE6D-BD966A72A08F}">
      <dsp:nvSpPr>
        <dsp:cNvPr id="0" name=""/>
        <dsp:cNvSpPr/>
      </dsp:nvSpPr>
      <dsp:spPr>
        <a:xfrm>
          <a:off x="0" y="2758"/>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WHAIC: About Us</a:t>
          </a:r>
        </a:p>
      </dsp:txBody>
      <dsp:txXfrm>
        <a:off x="0" y="2758"/>
        <a:ext cx="5098256" cy="940732"/>
      </dsp:txXfrm>
    </dsp:sp>
    <dsp:sp modelId="{3843159E-BBFD-4747-9AD4-96208E082F74}">
      <dsp:nvSpPr>
        <dsp:cNvPr id="0" name=""/>
        <dsp:cNvSpPr/>
      </dsp:nvSpPr>
      <dsp:spPr>
        <a:xfrm>
          <a:off x="0" y="943491"/>
          <a:ext cx="5098256"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82B08-8B81-42C2-A942-3EA9089FE4AA}">
      <dsp:nvSpPr>
        <dsp:cNvPr id="0" name=""/>
        <dsp:cNvSpPr/>
      </dsp:nvSpPr>
      <dsp:spPr>
        <a:xfrm>
          <a:off x="0" y="943491"/>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Claims data collected (and data not collected)</a:t>
          </a:r>
        </a:p>
      </dsp:txBody>
      <dsp:txXfrm>
        <a:off x="0" y="943491"/>
        <a:ext cx="5098256" cy="940732"/>
      </dsp:txXfrm>
    </dsp:sp>
    <dsp:sp modelId="{7908C4F6-63DF-45F3-A058-CA4C024A2A8E}">
      <dsp:nvSpPr>
        <dsp:cNvPr id="0" name=""/>
        <dsp:cNvSpPr/>
      </dsp:nvSpPr>
      <dsp:spPr>
        <a:xfrm>
          <a:off x="0" y="1884223"/>
          <a:ext cx="5098256"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D5647-25B0-4D68-A687-65168AA9AE1D}">
      <dsp:nvSpPr>
        <dsp:cNvPr id="0" name=""/>
        <dsp:cNvSpPr/>
      </dsp:nvSpPr>
      <dsp:spPr>
        <a:xfrm>
          <a:off x="0" y="1884223"/>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Survey data collected</a:t>
          </a:r>
        </a:p>
      </dsp:txBody>
      <dsp:txXfrm>
        <a:off x="0" y="1884223"/>
        <a:ext cx="5098256" cy="940732"/>
      </dsp:txXfrm>
    </dsp:sp>
    <dsp:sp modelId="{12FDD2E4-6F50-40DB-A2DA-A6DC7A6CEE7F}">
      <dsp:nvSpPr>
        <dsp:cNvPr id="0" name=""/>
        <dsp:cNvSpPr/>
      </dsp:nvSpPr>
      <dsp:spPr>
        <a:xfrm>
          <a:off x="0" y="2824955"/>
          <a:ext cx="5098256"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CD02F-3EDD-4AD0-8DF8-CE41B734CE52}">
      <dsp:nvSpPr>
        <dsp:cNvPr id="0" name=""/>
        <dsp:cNvSpPr/>
      </dsp:nvSpPr>
      <dsp:spPr>
        <a:xfrm>
          <a:off x="0" y="2824956"/>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WHAIC Data uses and analytics: ASC specific</a:t>
          </a:r>
        </a:p>
      </dsp:txBody>
      <dsp:txXfrm>
        <a:off x="0" y="2824956"/>
        <a:ext cx="5098256" cy="940732"/>
      </dsp:txXfrm>
    </dsp:sp>
    <dsp:sp modelId="{1E7B3629-AE19-457D-A8AD-B7BD18BD26BC}">
      <dsp:nvSpPr>
        <dsp:cNvPr id="0" name=""/>
        <dsp:cNvSpPr/>
      </dsp:nvSpPr>
      <dsp:spPr>
        <a:xfrm>
          <a:off x="0" y="3765688"/>
          <a:ext cx="5098256"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D1AA9-3963-4BDB-8DF9-76B46FE2C7D6}">
      <dsp:nvSpPr>
        <dsp:cNvPr id="0" name=""/>
        <dsp:cNvSpPr/>
      </dsp:nvSpPr>
      <dsp:spPr>
        <a:xfrm>
          <a:off x="0" y="3765688"/>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Getting Value from ASC Data</a:t>
          </a:r>
        </a:p>
      </dsp:txBody>
      <dsp:txXfrm>
        <a:off x="0" y="3765688"/>
        <a:ext cx="5098256" cy="940732"/>
      </dsp:txXfrm>
    </dsp:sp>
    <dsp:sp modelId="{65A86191-7226-4652-87F1-834969B7F878}">
      <dsp:nvSpPr>
        <dsp:cNvPr id="0" name=""/>
        <dsp:cNvSpPr/>
      </dsp:nvSpPr>
      <dsp:spPr>
        <a:xfrm>
          <a:off x="0" y="4706420"/>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47F14-0F64-4762-B8B8-3F2C73056150}">
      <dsp:nvSpPr>
        <dsp:cNvPr id="0" name=""/>
        <dsp:cNvSpPr/>
      </dsp:nvSpPr>
      <dsp:spPr>
        <a:xfrm>
          <a:off x="0" y="4706420"/>
          <a:ext cx="5098256"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0" y="4706420"/>
        <a:ext cx="5098256" cy="940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F5FD7-EDEA-4905-91B3-FBB5D7A8FDAC}">
      <dsp:nvSpPr>
        <dsp:cNvPr id="0" name=""/>
        <dsp:cNvSpPr/>
      </dsp:nvSpPr>
      <dsp:spPr>
        <a:xfrm>
          <a:off x="546390" y="503644"/>
          <a:ext cx="582672" cy="582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9DEFF9-C988-4265-A1BC-3C2315E0236D}">
      <dsp:nvSpPr>
        <dsp:cNvPr id="0" name=""/>
        <dsp:cNvSpPr/>
      </dsp:nvSpPr>
      <dsp:spPr>
        <a:xfrm>
          <a:off x="5337" y="1165105"/>
          <a:ext cx="1664778" cy="78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Social Determinants of Health ICD-10 Codes</a:t>
          </a:r>
        </a:p>
      </dsp:txBody>
      <dsp:txXfrm>
        <a:off x="5337" y="1165105"/>
        <a:ext cx="1664778" cy="784936"/>
      </dsp:txXfrm>
    </dsp:sp>
    <dsp:sp modelId="{EC9F5A43-D6AD-4875-B27E-5CD0FAF044F4}">
      <dsp:nvSpPr>
        <dsp:cNvPr id="0" name=""/>
        <dsp:cNvSpPr/>
      </dsp:nvSpPr>
      <dsp:spPr>
        <a:xfrm>
          <a:off x="5337" y="1986686"/>
          <a:ext cx="1664778" cy="34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Z55-Z65</a:t>
          </a:r>
        </a:p>
      </dsp:txBody>
      <dsp:txXfrm>
        <a:off x="5337" y="1986686"/>
        <a:ext cx="1664778" cy="349228"/>
      </dsp:txXfrm>
    </dsp:sp>
    <dsp:sp modelId="{BD394778-4FB0-44E0-9FE9-898808AAD390}">
      <dsp:nvSpPr>
        <dsp:cNvPr id="0" name=""/>
        <dsp:cNvSpPr/>
      </dsp:nvSpPr>
      <dsp:spPr>
        <a:xfrm>
          <a:off x="2502506" y="410195"/>
          <a:ext cx="582672" cy="582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9C5D57-AD86-4FD8-BD05-C647B5211D7A}">
      <dsp:nvSpPr>
        <dsp:cNvPr id="0" name=""/>
        <dsp:cNvSpPr/>
      </dsp:nvSpPr>
      <dsp:spPr>
        <a:xfrm>
          <a:off x="1961452" y="1079692"/>
          <a:ext cx="1664778" cy="78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ICD-10-CM Diagnosis Codes</a:t>
          </a:r>
        </a:p>
      </dsp:txBody>
      <dsp:txXfrm>
        <a:off x="1961452" y="1079692"/>
        <a:ext cx="1664778" cy="784936"/>
      </dsp:txXfrm>
    </dsp:sp>
    <dsp:sp modelId="{62917382-D429-4313-B5DF-782C1CAC22AE}">
      <dsp:nvSpPr>
        <dsp:cNvPr id="0" name=""/>
        <dsp:cNvSpPr/>
      </dsp:nvSpPr>
      <dsp:spPr>
        <a:xfrm>
          <a:off x="1961452" y="1905011"/>
          <a:ext cx="1664778" cy="524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History, status, or problem that may affect health</a:t>
          </a:r>
        </a:p>
        <a:p>
          <a:pPr marL="0" lvl="0" indent="0" algn="ctr" defTabSz="488950">
            <a:lnSpc>
              <a:spcPct val="90000"/>
            </a:lnSpc>
            <a:spcBef>
              <a:spcPct val="0"/>
            </a:spcBef>
            <a:spcAft>
              <a:spcPct val="35000"/>
            </a:spcAft>
            <a:buNone/>
          </a:pPr>
          <a:r>
            <a:rPr lang="en-US" sz="1100" kern="1200"/>
            <a:t>Contact with health services</a:t>
          </a:r>
        </a:p>
      </dsp:txBody>
      <dsp:txXfrm>
        <a:off x="1961452" y="1905011"/>
        <a:ext cx="1664778" cy="524352"/>
      </dsp:txXfrm>
    </dsp:sp>
    <dsp:sp modelId="{FD15247B-CB46-46D9-8B61-4E937890B29D}">
      <dsp:nvSpPr>
        <dsp:cNvPr id="0" name=""/>
        <dsp:cNvSpPr/>
      </dsp:nvSpPr>
      <dsp:spPr>
        <a:xfrm>
          <a:off x="4458621" y="410195"/>
          <a:ext cx="582672" cy="5826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26CD9A-E6AE-44AD-906F-6C9798FA6A0F}">
      <dsp:nvSpPr>
        <dsp:cNvPr id="0" name=""/>
        <dsp:cNvSpPr/>
      </dsp:nvSpPr>
      <dsp:spPr>
        <a:xfrm>
          <a:off x="3917568" y="1079692"/>
          <a:ext cx="1664778" cy="78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Developed by the World Health Organization (WHO)</a:t>
          </a:r>
        </a:p>
      </dsp:txBody>
      <dsp:txXfrm>
        <a:off x="3917568" y="1079692"/>
        <a:ext cx="1664778" cy="784936"/>
      </dsp:txXfrm>
    </dsp:sp>
    <dsp:sp modelId="{7E441E65-CC1C-4968-AAFD-B62349B8BF32}">
      <dsp:nvSpPr>
        <dsp:cNvPr id="0" name=""/>
        <dsp:cNvSpPr/>
      </dsp:nvSpPr>
      <dsp:spPr>
        <a:xfrm>
          <a:off x="3917568" y="1905011"/>
          <a:ext cx="1664778" cy="524352"/>
        </a:xfrm>
        <a:prstGeom prst="rect">
          <a:avLst/>
        </a:prstGeom>
        <a:noFill/>
        <a:ln>
          <a:noFill/>
        </a:ln>
        <a:effectLst/>
      </dsp:spPr>
      <dsp:style>
        <a:lnRef idx="0">
          <a:scrgbClr r="0" g="0" b="0"/>
        </a:lnRef>
        <a:fillRef idx="0">
          <a:scrgbClr r="0" g="0" b="0"/>
        </a:fillRef>
        <a:effectRef idx="0">
          <a:scrgbClr r="0" g="0" b="0"/>
        </a:effectRef>
        <a:fontRef idx="minor"/>
      </dsp:style>
    </dsp:sp>
    <dsp:sp modelId="{E8B1F56C-05B7-44D3-AA8D-76FB0DE31E6C}">
      <dsp:nvSpPr>
        <dsp:cNvPr id="0" name=""/>
        <dsp:cNvSpPr/>
      </dsp:nvSpPr>
      <dsp:spPr>
        <a:xfrm>
          <a:off x="6414736" y="410195"/>
          <a:ext cx="582672" cy="5826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AE3EA-9300-48DD-BEDF-47855592BE9D}">
      <dsp:nvSpPr>
        <dsp:cNvPr id="0" name=""/>
        <dsp:cNvSpPr/>
      </dsp:nvSpPr>
      <dsp:spPr>
        <a:xfrm>
          <a:off x="5873683" y="1079692"/>
          <a:ext cx="1664778" cy="78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Allow better specificity to your community and patients served</a:t>
          </a:r>
        </a:p>
      </dsp:txBody>
      <dsp:txXfrm>
        <a:off x="5873683" y="1079692"/>
        <a:ext cx="1664778" cy="784936"/>
      </dsp:txXfrm>
    </dsp:sp>
    <dsp:sp modelId="{CF7A50A8-9085-4D97-A86B-0E7BBFCBDC44}">
      <dsp:nvSpPr>
        <dsp:cNvPr id="0" name=""/>
        <dsp:cNvSpPr/>
      </dsp:nvSpPr>
      <dsp:spPr>
        <a:xfrm>
          <a:off x="5873683" y="1905011"/>
          <a:ext cx="1664778" cy="52435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ECAD5A-C5C4-4CD1-A54D-37AFBAB085EB}"/>
              </a:ext>
            </a:extLst>
          </p:cNvPr>
          <p:cNvSpPr>
            <a:spLocks noGrp="1"/>
          </p:cNvSpPr>
          <p:nvPr>
            <p:ph type="hdr" sz="quarter"/>
          </p:nvPr>
        </p:nvSpPr>
        <p:spPr>
          <a:xfrm>
            <a:off x="0" y="0"/>
            <a:ext cx="3041968" cy="466913"/>
          </a:xfrm>
          <a:prstGeom prst="rect">
            <a:avLst/>
          </a:prstGeom>
        </p:spPr>
        <p:txBody>
          <a:bodyPr vert="horz" lIns="93616" tIns="46808" rIns="93616" bIns="46808" rtlCol="0"/>
          <a:lstStyle>
            <a:lvl1pPr algn="l">
              <a:defRPr sz="1200"/>
            </a:lvl1pPr>
          </a:lstStyle>
          <a:p>
            <a:endParaRPr lang="en-US"/>
          </a:p>
        </p:txBody>
      </p:sp>
      <p:sp>
        <p:nvSpPr>
          <p:cNvPr id="3" name="Date Placeholder 2">
            <a:extLst>
              <a:ext uri="{FF2B5EF4-FFF2-40B4-BE49-F238E27FC236}">
                <a16:creationId xmlns:a16="http://schemas.microsoft.com/office/drawing/2014/main" id="{3B56F47E-ED93-4D1E-8E13-C88C8BC85D56}"/>
              </a:ext>
            </a:extLst>
          </p:cNvPr>
          <p:cNvSpPr>
            <a:spLocks noGrp="1"/>
          </p:cNvSpPr>
          <p:nvPr>
            <p:ph type="dt" sz="quarter" idx="1"/>
          </p:nvPr>
        </p:nvSpPr>
        <p:spPr>
          <a:xfrm>
            <a:off x="3976333" y="0"/>
            <a:ext cx="3041968" cy="466913"/>
          </a:xfrm>
          <a:prstGeom prst="rect">
            <a:avLst/>
          </a:prstGeom>
        </p:spPr>
        <p:txBody>
          <a:bodyPr vert="horz" lIns="93616" tIns="46808" rIns="93616" bIns="46808" rtlCol="0"/>
          <a:lstStyle>
            <a:lvl1pPr algn="r">
              <a:defRPr sz="1200"/>
            </a:lvl1pPr>
          </a:lstStyle>
          <a:p>
            <a:fld id="{7537EF40-6E5F-48E9-BE52-529A5DD9D5EB}" type="datetimeFigureOut">
              <a:rPr lang="en-US" smtClean="0"/>
              <a:t>2/24/2023</a:t>
            </a:fld>
            <a:endParaRPr lang="en-US"/>
          </a:p>
        </p:txBody>
      </p:sp>
      <p:sp>
        <p:nvSpPr>
          <p:cNvPr id="4" name="Footer Placeholder 3">
            <a:extLst>
              <a:ext uri="{FF2B5EF4-FFF2-40B4-BE49-F238E27FC236}">
                <a16:creationId xmlns:a16="http://schemas.microsoft.com/office/drawing/2014/main" id="{525261BC-6C76-442E-B247-F2003209F22D}"/>
              </a:ext>
            </a:extLst>
          </p:cNvPr>
          <p:cNvSpPr>
            <a:spLocks noGrp="1"/>
          </p:cNvSpPr>
          <p:nvPr>
            <p:ph type="ftr" sz="quarter" idx="2"/>
          </p:nvPr>
        </p:nvSpPr>
        <p:spPr>
          <a:xfrm>
            <a:off x="0" y="8839015"/>
            <a:ext cx="3041968" cy="466912"/>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C1E38A-ECA5-4DA0-9FC3-A426F13E8282}"/>
              </a:ext>
            </a:extLst>
          </p:cNvPr>
          <p:cNvSpPr>
            <a:spLocks noGrp="1"/>
          </p:cNvSpPr>
          <p:nvPr>
            <p:ph type="sldNum" sz="quarter" idx="3"/>
          </p:nvPr>
        </p:nvSpPr>
        <p:spPr>
          <a:xfrm>
            <a:off x="3976333" y="8839015"/>
            <a:ext cx="3041968" cy="466912"/>
          </a:xfrm>
          <a:prstGeom prst="rect">
            <a:avLst/>
          </a:prstGeom>
        </p:spPr>
        <p:txBody>
          <a:bodyPr vert="horz" lIns="93616" tIns="46808" rIns="93616" bIns="46808" rtlCol="0" anchor="b"/>
          <a:lstStyle>
            <a:lvl1pPr algn="r">
              <a:defRPr sz="1200"/>
            </a:lvl1pPr>
          </a:lstStyle>
          <a:p>
            <a:fld id="{F9A90FA9-0F2C-45CC-9BF4-9880DF341E15}" type="slidenum">
              <a:rPr lang="en-US" smtClean="0"/>
              <a:t>‹#›</a:t>
            </a:fld>
            <a:endParaRPr lang="en-US"/>
          </a:p>
        </p:txBody>
      </p:sp>
    </p:spTree>
    <p:extLst>
      <p:ext uri="{BB962C8B-B14F-4D97-AF65-F5344CB8AC3E}">
        <p14:creationId xmlns:p14="http://schemas.microsoft.com/office/powerpoint/2010/main" val="28911496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4T21:13:04.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37,'0'-1,"1"-1,0 1,-1-1,1 1,0-1,0 1,0 0,0-1,0 1,0 0,0 0,0 0,0 0,1 0,-1 0,0 0,1 0,-1 0,1 1,-1-1,1 1,-1-1,1 1,-1-1,1 1,-1 0,4 0,51-7,-50 7,460-3,-240 5,-193-1,0 0,0 2,54 13,-41-8,53 4,16 2,-1 0,-67-9,47 10,6-1,-77-12,-1 1,1 0,-1 2,42 14,-42-11,2-1,-1 0,1-2,0-1,0-1,35 0,-14 0,64 12,-69-8,53 2,678-7,-375-5,-371 5,0 0,44 11,-51-9,11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4T21:13:07.2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1,'1341'0,"-1319"1,0 1,-1 2,25 6,-20-5,44 6,-31-7,-1 3,64 18,-68-15,1-2,0-1,57 4,692-10,-365-3,-145 2,-245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4T21:13:09.6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1,'1340'0,"-1297"2,0 2,44 11,-27-5,17 4,-30-5,92 6,-85-12,0 3,-1 3,55 15,-48-10,-30-9,0-2,52 1,-55-5,1 2,-1 2,44 8,-36-4,1-1,0-2,1-2,43-2,51 2,-47 14,-62-10,0-2,24 2,151-4,-121-3,-47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4T21:13:13.7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1,'1766'0,"-1712"3,-1 2,91 21,-91-14,0-3,92 5,815-16,-931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3"/>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6333" y="0"/>
            <a:ext cx="3041968" cy="466913"/>
          </a:xfrm>
          <a:prstGeom prst="rect">
            <a:avLst/>
          </a:prstGeom>
        </p:spPr>
        <p:txBody>
          <a:bodyPr vert="horz" lIns="93616" tIns="46808" rIns="93616" bIns="46808" rtlCol="0"/>
          <a:lstStyle>
            <a:lvl1pPr algn="r">
              <a:defRPr sz="1200"/>
            </a:lvl1pPr>
          </a:lstStyle>
          <a:p>
            <a:fld id="{0D02AA2D-4027-427C-B601-69CB0A74A067}" type="datetimeFigureOut">
              <a:rPr lang="en-US" smtClean="0"/>
              <a:t>2/24/2023</a:t>
            </a:fld>
            <a:endParaRPr lang="en-US"/>
          </a:p>
        </p:txBody>
      </p:sp>
      <p:sp>
        <p:nvSpPr>
          <p:cNvPr id="4" name="Slide Image Placeholder 3"/>
          <p:cNvSpPr>
            <a:spLocks noGrp="1" noRot="1" noChangeAspect="1"/>
          </p:cNvSpPr>
          <p:nvPr>
            <p:ph type="sldImg" idx="2"/>
          </p:nvPr>
        </p:nvSpPr>
        <p:spPr>
          <a:xfrm>
            <a:off x="717550" y="1163638"/>
            <a:ext cx="5584825" cy="3141662"/>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616" tIns="46808" rIns="93616" bIns="468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2"/>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2"/>
          </a:xfrm>
          <a:prstGeom prst="rect">
            <a:avLst/>
          </a:prstGeom>
        </p:spPr>
        <p:txBody>
          <a:bodyPr vert="horz" lIns="93616" tIns="46808" rIns="93616" bIns="46808" rtlCol="0" anchor="b"/>
          <a:lstStyle>
            <a:lvl1pPr algn="r">
              <a:defRPr sz="1200"/>
            </a:lvl1pPr>
          </a:lstStyle>
          <a:p>
            <a:fld id="{50067F00-5DE3-446A-BF49-2DD96D742E56}" type="slidenum">
              <a:rPr lang="en-US" smtClean="0"/>
              <a:t>‹#›</a:t>
            </a:fld>
            <a:endParaRPr lang="en-US"/>
          </a:p>
        </p:txBody>
      </p:sp>
    </p:spTree>
    <p:extLst>
      <p:ext uri="{BB962C8B-B14F-4D97-AF65-F5344CB8AC3E}">
        <p14:creationId xmlns:p14="http://schemas.microsoft.com/office/powerpoint/2010/main" val="415487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untyhealthrankings.org/sites/default/files/2014%20County%20Health%20Rankings%20Key%20Finding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Good morning and thank you for inviting me to present on all things “data” and the WHA Information Center. My name is Jennifer Mueller and I'm the vice president and privacy officer at the Information Center. I've been with the organization for about four years. Prior to this role I worked as vice president and chief information officer at Watertown regional medical center in Watertown WI for about 20 years. </a:t>
            </a:r>
          </a:p>
        </p:txBody>
      </p:sp>
      <p:sp>
        <p:nvSpPr>
          <p:cNvPr id="4" name="Slide Number Placeholder 3"/>
          <p:cNvSpPr>
            <a:spLocks noGrp="1"/>
          </p:cNvSpPr>
          <p:nvPr>
            <p:ph type="sldNum" sz="quarter" idx="5"/>
          </p:nvPr>
        </p:nvSpPr>
        <p:spPr/>
        <p:txBody>
          <a:bodyPr/>
          <a:lstStyle/>
          <a:p>
            <a:fld id="{50067F00-5DE3-446A-BF49-2DD96D742E56}" type="slidenum">
              <a:rPr lang="en-US" smtClean="0"/>
              <a:t>1</a:t>
            </a:fld>
            <a:endParaRPr lang="en-US"/>
          </a:p>
        </p:txBody>
      </p:sp>
    </p:spTree>
    <p:extLst>
      <p:ext uri="{BB962C8B-B14F-4D97-AF65-F5344CB8AC3E}">
        <p14:creationId xmlns:p14="http://schemas.microsoft.com/office/powerpoint/2010/main" val="20041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where we start talking about how the IC has taken various data sources and turned them into valuable and actionable information. This is the COVID19 Dashboard. I imagine that most of you have seen this on the WHA website. The information center developed this back in April 2020 t</a:t>
            </a:r>
            <a:r>
              <a:rPr lang="en-US" b="0" i="0" dirty="0">
                <a:solidFill>
                  <a:srgbClr val="212529"/>
                </a:solidFill>
                <a:effectLst/>
                <a:latin typeface="-apple-system"/>
              </a:rPr>
              <a:t>o help policymakers and other key constituents better understand the impact of the COVID-19 pandemic in Wisconsin. We worked collaboratively with the state’s Department of Health Services to obtain the data from information received by the state’s seven Healthcare Emergency Readiness Coalitions (HERCs) and COVID-19 case-related data from DHS. The dashboard shows information related to hospital admissions and bed count, available ventilators and the number of hospitals with seven days or fewer supplies of personal protective equipment (PPE). The dashboard is updated on weekdays, it’s interactive, with the ability to display both statewide data and those of individual Healthcare Emergency Readiness Coalitions or HERC Regions. </a:t>
            </a:r>
            <a:r>
              <a:rPr lang="en-US" dirty="0"/>
              <a:t>We continually incorporate feedback to improve our data tools so they are informative and useful to the end users. To that end, we added a 7-day moving average to help smooth out trends. </a:t>
            </a:r>
            <a:r>
              <a:rPr lang="en-US" sz="1200" dirty="0">
                <a:effectLst/>
                <a:latin typeface="Calibri" panose="020F0502020204030204" pitchFamily="34" charset="0"/>
                <a:ea typeface="Calibri" panose="020F0502020204030204" pitchFamily="34" charset="0"/>
              </a:rPr>
              <a:t>And, in an effort to “declutter” the trend graphs, we added filters to display less data. </a:t>
            </a:r>
            <a:r>
              <a:rPr lang="en-US" sz="1200" b="0" i="0" dirty="0">
                <a:solidFill>
                  <a:srgbClr val="212529"/>
                </a:solidFill>
                <a:effectLst/>
                <a:latin typeface="-apple-system"/>
                <a:ea typeface="Calibri" panose="020F0502020204030204" pitchFamily="34" charset="0"/>
              </a:rPr>
              <a:t>This dashboard</a:t>
            </a:r>
            <a:r>
              <a:rPr lang="en-US" b="0" i="0" dirty="0">
                <a:solidFill>
                  <a:srgbClr val="212529"/>
                </a:solidFill>
                <a:effectLst/>
                <a:latin typeface="-apple-system"/>
              </a:rPr>
              <a:t> has received almost 1.5 million page views to date!</a:t>
            </a:r>
            <a:endParaRPr lang="en-US" dirty="0"/>
          </a:p>
        </p:txBody>
      </p:sp>
      <p:sp>
        <p:nvSpPr>
          <p:cNvPr id="4" name="Slide Number Placeholder 3"/>
          <p:cNvSpPr>
            <a:spLocks noGrp="1"/>
          </p:cNvSpPr>
          <p:nvPr>
            <p:ph type="sldNum" sz="quarter" idx="5"/>
          </p:nvPr>
        </p:nvSpPr>
        <p:spPr/>
        <p:txBody>
          <a:bodyPr/>
          <a:lstStyle/>
          <a:p>
            <a:fld id="{50067F00-5DE3-446A-BF49-2DD96D742E56}" type="slidenum">
              <a:rPr lang="en-US" smtClean="0"/>
              <a:t>10</a:t>
            </a:fld>
            <a:endParaRPr lang="en-US"/>
          </a:p>
        </p:txBody>
      </p:sp>
    </p:spTree>
    <p:extLst>
      <p:ext uri="{BB962C8B-B14F-4D97-AF65-F5344CB8AC3E}">
        <p14:creationId xmlns:p14="http://schemas.microsoft.com/office/powerpoint/2010/main" val="47671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is our PricePoint.org consumer facing website. Since 2005, WHAIC’s </a:t>
            </a:r>
            <a:r>
              <a:rPr lang="en-US" dirty="0" err="1"/>
              <a:t>PricePoint</a:t>
            </a:r>
            <a:r>
              <a:rPr lang="en-US" dirty="0"/>
              <a:t> website has been providing patients and families with important information about health care services and charges in Wisconsin. It has truly become a national model for price transparency as we currently host </a:t>
            </a:r>
            <a:r>
              <a:rPr lang="en-US" dirty="0" err="1"/>
              <a:t>PricePoint</a:t>
            </a:r>
            <a:r>
              <a:rPr lang="en-US" dirty="0"/>
              <a:t> for 3 other states. We have begun the work to redesign this website as well with the completion goal first quarter 2022. In order to improve the user interface, we have partnered with </a:t>
            </a:r>
            <a:r>
              <a:rPr lang="en-US" sz="1200" b="0" dirty="0">
                <a:solidFill>
                  <a:schemeClr val="tx1"/>
                </a:solidFill>
              </a:rPr>
              <a:t>a company called IMO or (Intelligent Medical Objects), which allows the user to simply enter a procedure term (like colonoscopy) in a google like search bar and through mapping in the background the application will return the applicable charges and other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for now, I’m going to walk you through the existing site so you can get a feel for the type of information it provides. Since people have high deductibles and may shop more for their care, </a:t>
            </a:r>
            <a:r>
              <a:rPr lang="en-US" dirty="0" err="1"/>
              <a:t>PricePoint</a:t>
            </a:r>
            <a:r>
              <a:rPr lang="en-US" dirty="0"/>
              <a:t> is a great place to start. While it won’t give you exactly what you are financially responsible for it will at least give you a start. So let’s walk through a scenario.</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67F00-5DE3-446A-BF49-2DD96D742E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60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The role of health care data – especially data that is transparent, publicly available and actionable is a key driver for quality improvement. </a:t>
            </a:r>
            <a:r>
              <a:rPr lang="en-US" dirty="0" err="1"/>
              <a:t>CheckPoint</a:t>
            </a:r>
            <a:r>
              <a:rPr lang="en-US" dirty="0"/>
              <a:t>, which is our consumer facing, quality transparency website, was developed back in 2006 and desperately needed to be redesigned…the front end AND the back end. So we’ve recently updated the platform to be more responsive and to improve the user experience. There are now fewer clicks to get to what users want, and similar measures are now reported together as families. For example, infections were spread across five reports and are now together. We have standardized content management where basically we are using the same tool as our other public-facing sites. This site went live at the end of 2020. We host this site for South Carolina and Wyoming as well so we are looking forward to converting them soon as well. This is a great site to go out to and check quality scores for certain procedures for a hospital…you can compare your hospital to self selected peers, the state and nationally. </a:t>
            </a:r>
          </a:p>
        </p:txBody>
      </p:sp>
      <p:sp>
        <p:nvSpPr>
          <p:cNvPr id="4" name="Slide Number Placeholder 3"/>
          <p:cNvSpPr>
            <a:spLocks noGrp="1"/>
          </p:cNvSpPr>
          <p:nvPr>
            <p:ph type="sldNum" sz="quarter" idx="5"/>
          </p:nvPr>
        </p:nvSpPr>
        <p:spPr/>
        <p:txBody>
          <a:bodyPr/>
          <a:lstStyle/>
          <a:p>
            <a:fld id="{50067F00-5DE3-446A-BF49-2DD96D742E56}" type="slidenum">
              <a:rPr lang="en-US" smtClean="0"/>
              <a:t>12</a:t>
            </a:fld>
            <a:endParaRPr lang="en-US"/>
          </a:p>
        </p:txBody>
      </p:sp>
    </p:spTree>
    <p:extLst>
      <p:ext uri="{BB962C8B-B14F-4D97-AF65-F5344CB8AC3E}">
        <p14:creationId xmlns:p14="http://schemas.microsoft.com/office/powerpoint/2010/main" val="15494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a:p>
            <a:r>
              <a:rPr lang="en-US" dirty="0"/>
              <a:t>Social Determinants of Health or SDOH is another very hot topic. One reason for the renewed interest is that experts </a:t>
            </a:r>
            <a:r>
              <a:rPr lang="en-US" b="0" u="none" dirty="0">
                <a:solidFill>
                  <a:schemeClr val="tx1"/>
                </a:solidFill>
                <a:hlinkClick r:id="rId3">
                  <a:extLst>
                    <a:ext uri="{A12FA001-AC4F-418D-AE19-62706E023703}">
                      <ahyp:hlinkClr xmlns:ahyp="http://schemas.microsoft.com/office/drawing/2018/hyperlinkcolor" val="tx"/>
                    </a:ext>
                  </a:extLst>
                </a:hlinkClick>
              </a:rPr>
              <a:t>agree</a:t>
            </a:r>
            <a:r>
              <a:rPr lang="en-US" dirty="0"/>
              <a:t> that up to 80 percent of patient health is dictated by these social determinants of health, or the social factors that impact an individual’s ability to achieve wellness, and COVID19 really brought this to light. One way to begin to capture this information is through the use of ICD-10 Z codes. Healthcare providers will be then be able to use these codes to document when a patient would benefit from a certain social service, such as access to transportation or nutrition services.</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5D119-562A-4144-9A3A-D1C78DB605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5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are the most relevant z codes related to </a:t>
            </a:r>
            <a:r>
              <a:rPr lang="en-US" dirty="0" err="1"/>
              <a:t>SDoH</a:t>
            </a:r>
            <a:r>
              <a:rPr lang="en-US" dirty="0"/>
              <a:t>. They range from Z55-Z65..even though overall there are 88 Z Codes --- as with other ICD 10 Codes, there are multiple child codes for each parent code allowing for greater specificity</a:t>
            </a:r>
          </a:p>
          <a:p>
            <a:endParaRPr lang="en-US" dirty="0"/>
          </a:p>
          <a:p>
            <a:r>
              <a:rPr lang="en-US" dirty="0"/>
              <a:t>Z55.0 - illiteracy and low-level literacy</a:t>
            </a:r>
            <a:endParaRPr lang="en-US" dirty="0">
              <a:cs typeface="Calibri"/>
            </a:endParaRPr>
          </a:p>
          <a:p>
            <a:r>
              <a:rPr lang="en-US" dirty="0">
                <a:cs typeface="Calibri"/>
              </a:rPr>
              <a:t>Z56.2 - Threat of job loss</a:t>
            </a:r>
          </a:p>
          <a:p>
            <a:r>
              <a:rPr lang="en-US" dirty="0">
                <a:cs typeface="Calibri"/>
              </a:rPr>
              <a:t>Z57.4 - occupational exposure to toxic agents in agriculture</a:t>
            </a:r>
          </a:p>
          <a:p>
            <a:r>
              <a:rPr lang="en-US" dirty="0">
                <a:cs typeface="Calibri"/>
              </a:rPr>
              <a:t>Z59.2 - discord with neighbors, lodgers and landlord</a:t>
            </a:r>
          </a:p>
          <a:p>
            <a:r>
              <a:rPr lang="en-US" dirty="0">
                <a:cs typeface="Calibri"/>
              </a:rPr>
              <a:t>Z60.5 - target of (perceived) adverse discrimination and persecution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5D119-562A-4144-9A3A-D1C78DB605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39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Z62.812 personal history of neglect in childhood</a:t>
            </a:r>
          </a:p>
          <a:p>
            <a:r>
              <a:rPr lang="en-US" dirty="0">
                <a:cs typeface="Calibri"/>
              </a:rPr>
              <a:t>Z63.72 alcoholism and drug addiction in family</a:t>
            </a:r>
          </a:p>
          <a:p>
            <a:r>
              <a:rPr lang="en-US" dirty="0">
                <a:cs typeface="Calibri"/>
              </a:rPr>
              <a:t>Z64.0 problems related to unwanted pregnancy</a:t>
            </a:r>
          </a:p>
          <a:p>
            <a:r>
              <a:rPr lang="en-US" dirty="0">
                <a:cs typeface="Calibri"/>
              </a:rPr>
              <a:t>Z65.2 problems related to release from prison</a:t>
            </a:r>
          </a:p>
          <a:p>
            <a:endParaRPr lang="en-US" dirty="0">
              <a:cs typeface="Calibri"/>
            </a:endParaRPr>
          </a:p>
          <a:p>
            <a:r>
              <a:rPr lang="en-US" dirty="0">
                <a:cs typeface="Calibri"/>
              </a:rPr>
              <a:t>These are just for your reference.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75D119-562A-4144-9A3A-D1C78DB605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2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analyzed our data and found to have a very low number (1.9% of Inpatient and .5% of ED claims have at least one </a:t>
            </a:r>
            <a:r>
              <a:rPr lang="en-US" dirty="0" err="1"/>
              <a:t>zcode</a:t>
            </a:r>
            <a:r>
              <a:rPr lang="en-US" dirty="0"/>
              <a:t>) of z codes in our data at the information center meant that we had to look for other sources of this information. Our first step towards helping our hospitals and health systems look at </a:t>
            </a:r>
            <a:r>
              <a:rPr lang="en-US" dirty="0" err="1"/>
              <a:t>SDoH</a:t>
            </a:r>
            <a:r>
              <a:rPr lang="en-US" dirty="0"/>
              <a:t> data as they relate to clinical conditions was with the development of our new Community Health Needs Assessment mapping tool. In this tool we are able to map to the census tract level…something that was made available to us with the passing of the Healthcare Modernization Act back in 2016. Data mapped to census tract level can help organizations identify where health care disparities and community health needs exist. In this community health needs assessment mapping tool we’ve also incorporated US Census Data from the American Community survey and have blended it with our discharge claims data so as hospitals work through their tri-annual community health needs assessment and identify areas of improvement, they can use this as one of their tools in the toolbox!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67F00-5DE3-446A-BF49-2DD96D742E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32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67F00-5DE3-446A-BF49-2DD96D742E56}" type="slidenum">
              <a:rPr lang="en-US" smtClean="0"/>
              <a:t>17</a:t>
            </a:fld>
            <a:endParaRPr lang="en-US"/>
          </a:p>
        </p:txBody>
      </p:sp>
    </p:spTree>
    <p:extLst>
      <p:ext uri="{BB962C8B-B14F-4D97-AF65-F5344CB8AC3E}">
        <p14:creationId xmlns:p14="http://schemas.microsoft.com/office/powerpoint/2010/main" val="309294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WHAIC developed </a:t>
            </a:r>
            <a:r>
              <a:rPr lang="en-US" dirty="0" err="1"/>
              <a:t>Kaavio</a:t>
            </a:r>
            <a:r>
              <a:rPr lang="en-US" dirty="0"/>
              <a:t> on the Tableau platform.  It is WHAIC’s analytics engine and where we build our visualizations. </a:t>
            </a:r>
            <a:r>
              <a:rPr lang="en-US" dirty="0" err="1"/>
              <a:t>Kaavio</a:t>
            </a:r>
            <a:r>
              <a:rPr lang="en-US" dirty="0"/>
              <a:t>, is a self-service analytics and visualization tool that enables users to gain crucial insights into areas such as population health, utilization, patient access, geographic distribution and market share for hospitals and freestanding ambulatory surgery centers and compare them to other facilities based on size or region. I’ll be providing an overview on our tool, and then Derek will walk you through some scenarios to help you understand how to navigate within it to get the data that you need.</a:t>
            </a:r>
          </a:p>
          <a:p>
            <a:endParaRPr lang="en-US" dirty="0"/>
          </a:p>
          <a:p>
            <a:r>
              <a:rPr lang="en-US" dirty="0"/>
              <a:t>First, how can your facility access </a:t>
            </a:r>
            <a:r>
              <a:rPr lang="en-US" dirty="0" err="1"/>
              <a:t>Kaavio</a:t>
            </a:r>
            <a:r>
              <a:rPr lang="en-US" dirty="0"/>
              <a:t>.  It is available at no additional cost, as long as your facility is purchasing at our “relational” data level.  Your facility can have an unlimited number of users.  Your facility will need to complete a data use agreement.   </a:t>
            </a:r>
          </a:p>
          <a:p>
            <a:endParaRPr lang="en-US" dirty="0"/>
          </a:p>
          <a:p>
            <a:r>
              <a:rPr lang="en-US" dirty="0"/>
              <a:t>Here are just a few examples of how you can use </a:t>
            </a:r>
            <a:r>
              <a:rPr lang="en-US" dirty="0" err="1"/>
              <a:t>Kaavio</a:t>
            </a:r>
            <a:r>
              <a:rPr lang="en-US" dirty="0"/>
              <a:t>. Users can drill down into the data by applying filters to discover historic trends in services at your facility and your peers. You can analyze market share by using built in border maps and we have even included links to US Census Bureau information. There are box and whisker charts to identify outliers, and all of this as you compare with your peer or group of peers, which you select. </a:t>
            </a:r>
          </a:p>
          <a:p>
            <a:endParaRPr lang="en-US" dirty="0"/>
          </a:p>
          <a:p>
            <a:r>
              <a:rPr lang="en-US" dirty="0"/>
              <a:t>In addition to querying the data for services, you can even get to the physician level – how many procedures are your physicians providing?  Where are patients coming from to determine reach and patient load?  You can do all of this in </a:t>
            </a:r>
            <a:r>
              <a:rPr lang="en-US" dirty="0" err="1"/>
              <a:t>Kaavio</a:t>
            </a:r>
            <a:r>
              <a:rPr lang="en-US" dirty="0"/>
              <a:t> with ease.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0DCEE0-603E-40D3-8724-16870FFAA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5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0516-B7C6-40C2-AF91-89DE57DA03A8}" type="slidenum">
              <a:rPr lang="id-ID" smtClean="0"/>
              <a:t>20</a:t>
            </a:fld>
            <a:endParaRPr lang="id-ID"/>
          </a:p>
        </p:txBody>
      </p:sp>
    </p:spTree>
    <p:extLst>
      <p:ext uri="{BB962C8B-B14F-4D97-AF65-F5344CB8AC3E}">
        <p14:creationId xmlns:p14="http://schemas.microsoft.com/office/powerpoint/2010/main" val="85050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So here is our agenda for the time that we have with you this morning . We would like to start with a little icebreaker so we can get a feel of your experience working with healthcare data. We will move into talking about healthcare data and where you can find it and some general uses of it. Then I will share information about us at the WHA Information Center specifically, I want to go over the claims and other data that we collect as well as how we use that data in our analytic tools and other web applications . And then finally we will dive into our interactive visualization tool called </a:t>
            </a:r>
            <a:r>
              <a:rPr lang="en-US" dirty="0" err="1"/>
              <a:t>Kaavio</a:t>
            </a:r>
            <a:r>
              <a:rPr lang="en-US" dirty="0"/>
              <a:t>. Derek and Brian will run through some real-life use cases with you using that tool to wrap up the morning. </a:t>
            </a:r>
          </a:p>
        </p:txBody>
      </p:sp>
      <p:sp>
        <p:nvSpPr>
          <p:cNvPr id="4" name="Slide Number Placeholder 3"/>
          <p:cNvSpPr>
            <a:spLocks noGrp="1"/>
          </p:cNvSpPr>
          <p:nvPr>
            <p:ph type="sldNum" sz="quarter" idx="5"/>
          </p:nvPr>
        </p:nvSpPr>
        <p:spPr/>
        <p:txBody>
          <a:bodyPr/>
          <a:lstStyle/>
          <a:p>
            <a:fld id="{50067F00-5DE3-446A-BF49-2DD96D742E56}" type="slidenum">
              <a:rPr lang="en-US" smtClean="0"/>
              <a:t>2</a:t>
            </a:fld>
            <a:endParaRPr lang="en-US"/>
          </a:p>
        </p:txBody>
      </p:sp>
    </p:spTree>
    <p:extLst>
      <p:ext uri="{BB962C8B-B14F-4D97-AF65-F5344CB8AC3E}">
        <p14:creationId xmlns:p14="http://schemas.microsoft.com/office/powerpoint/2010/main" val="349210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0516-B7C6-40C2-AF91-89DE57DA03A8}" type="slidenum">
              <a:rPr lang="id-ID" smtClean="0"/>
              <a:t>21</a:t>
            </a:fld>
            <a:endParaRPr lang="id-ID"/>
          </a:p>
        </p:txBody>
      </p:sp>
    </p:spTree>
    <p:extLst>
      <p:ext uri="{BB962C8B-B14F-4D97-AF65-F5344CB8AC3E}">
        <p14:creationId xmlns:p14="http://schemas.microsoft.com/office/powerpoint/2010/main" val="201131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0516-B7C6-40C2-AF91-89DE57DA03A8}" type="slidenum">
              <a:rPr lang="id-ID" smtClean="0"/>
              <a:t>22</a:t>
            </a:fld>
            <a:endParaRPr lang="id-ID"/>
          </a:p>
        </p:txBody>
      </p:sp>
    </p:spTree>
    <p:extLst>
      <p:ext uri="{BB962C8B-B14F-4D97-AF65-F5344CB8AC3E}">
        <p14:creationId xmlns:p14="http://schemas.microsoft.com/office/powerpoint/2010/main" val="378621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WHA Information Center has worked with your WISCA board back om 2018 to made available to all of its members, 3 dashboards. There has been no charge for you to access these and we have agreed to keep them out there for you ever since. (sadly, we have not had very high usage, so we are back to talk about it again )We want you to go out there and see how valuable the data is and if interested, work with us in the Information Center to get you your data and access to </a:t>
            </a:r>
            <a:r>
              <a:rPr lang="en-US" dirty="0" err="1"/>
              <a:t>Kaavio</a:t>
            </a:r>
            <a:r>
              <a:rPr lang="en-US" dirty="0"/>
              <a:t>! I’m going to show you the existing </a:t>
            </a:r>
            <a:r>
              <a:rPr lang="en-US" dirty="0" err="1"/>
              <a:t>dasbhoards</a:t>
            </a:r>
            <a:r>
              <a:rPr lang="en-US" dirty="0"/>
              <a:t> and then I’m going to turn it over to Derek to show you an exciting new much more user-friendly dashboard that we are still going to make available to you, for free, as a WISCA member benefit…and we are looking for your feedback!</a:t>
            </a:r>
          </a:p>
          <a:p>
            <a:endParaRPr lang="en-US" dirty="0"/>
          </a:p>
        </p:txBody>
      </p:sp>
      <p:sp>
        <p:nvSpPr>
          <p:cNvPr id="4" name="Slide Number Placeholder 3"/>
          <p:cNvSpPr>
            <a:spLocks noGrp="1"/>
          </p:cNvSpPr>
          <p:nvPr>
            <p:ph type="sldNum" sz="quarter" idx="5"/>
          </p:nvPr>
        </p:nvSpPr>
        <p:spPr/>
        <p:txBody>
          <a:bodyPr/>
          <a:lstStyle/>
          <a:p>
            <a:fld id="{3EF60516-B7C6-40C2-AF91-89DE57DA03A8}" type="slidenum">
              <a:rPr lang="id-ID" smtClean="0"/>
              <a:t>23</a:t>
            </a:fld>
            <a:endParaRPr lang="id-ID"/>
          </a:p>
        </p:txBody>
      </p:sp>
    </p:spTree>
    <p:extLst>
      <p:ext uri="{BB962C8B-B14F-4D97-AF65-F5344CB8AC3E}">
        <p14:creationId xmlns:p14="http://schemas.microsoft.com/office/powerpoint/2010/main" val="391864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067F00-5DE3-446A-BF49-2DD96D742E56}" type="slidenum">
              <a:rPr lang="en-US" smtClean="0"/>
              <a:t>28</a:t>
            </a:fld>
            <a:endParaRPr lang="en-US"/>
          </a:p>
        </p:txBody>
      </p:sp>
    </p:spTree>
    <p:extLst>
      <p:ext uri="{BB962C8B-B14F-4D97-AF65-F5344CB8AC3E}">
        <p14:creationId xmlns:p14="http://schemas.microsoft.com/office/powerpoint/2010/main" val="9718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This is my great team! We are a small but mighty group! I have been at the Information Center for the past 4 ½ years. Prior to this position I was the Vice President of Ancillary Services and Chief Information Officer at Watertown Regional Medical Center for 20 years. Brian is our Director of Operations and has been here since the start of the Information Center, Cindy and Heather are responsible for all of our data collection, Steve does our database work, our publications and custom data requests, Alistair is our data analyst, manages our </a:t>
            </a:r>
            <a:r>
              <a:rPr lang="en-US" dirty="0" err="1"/>
              <a:t>CheckPoint</a:t>
            </a:r>
            <a:r>
              <a:rPr lang="en-US" dirty="0"/>
              <a:t> website and is our quality liaison, Janice is responsible for the build and maintenance of all of our websites and internal applications, Derek does all of our visualizations and dashboards in Tableau, Patrick is our IT system administrator, Seth is our Information Security Officer and Emily is our newest staff member who does some analytics, visualization builds and other duties as assigned </a:t>
            </a:r>
            <a:r>
              <a:rPr lang="en-US" dirty="0">
                <a:sym typeface="Wingdings" panose="05000000000000000000" pitchFamily="2" charset="2"/>
              </a:rPr>
              <a:t></a:t>
            </a:r>
            <a:r>
              <a:rPr lang="en-US" dirty="0"/>
              <a:t>.</a:t>
            </a:r>
          </a:p>
        </p:txBody>
      </p:sp>
      <p:sp>
        <p:nvSpPr>
          <p:cNvPr id="4" name="Slide Number Placeholder 3"/>
          <p:cNvSpPr>
            <a:spLocks noGrp="1"/>
          </p:cNvSpPr>
          <p:nvPr>
            <p:ph type="sldNum" sz="quarter" idx="5"/>
          </p:nvPr>
        </p:nvSpPr>
        <p:spPr/>
        <p:txBody>
          <a:bodyPr/>
          <a:lstStyle/>
          <a:p>
            <a:fld id="{50067F00-5DE3-446A-BF49-2DD96D742E56}" type="slidenum">
              <a:rPr lang="en-US" smtClean="0"/>
              <a:t>3</a:t>
            </a:fld>
            <a:endParaRPr lang="en-US"/>
          </a:p>
        </p:txBody>
      </p:sp>
    </p:spTree>
    <p:extLst>
      <p:ext uri="{BB962C8B-B14F-4D97-AF65-F5344CB8AC3E}">
        <p14:creationId xmlns:p14="http://schemas.microsoft.com/office/powerpoint/2010/main" val="224204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147763"/>
            <a:ext cx="5500688" cy="3095625"/>
          </a:xfrm>
        </p:spPr>
      </p:sp>
      <p:sp>
        <p:nvSpPr>
          <p:cNvPr id="3" name="Notes Placeholder 2"/>
          <p:cNvSpPr>
            <a:spLocks noGrp="1"/>
          </p:cNvSpPr>
          <p:nvPr>
            <p:ph type="body" idx="1"/>
          </p:nvPr>
        </p:nvSpPr>
        <p:spPr/>
        <p:txBody>
          <a:bodyPr/>
          <a:lstStyle/>
          <a:p>
            <a:r>
              <a:rPr lang="en-US" dirty="0">
                <a:latin typeface="+mj-lt"/>
              </a:rPr>
              <a:t>The WHA Information Center is a wholly owned subsidiary of WHA. WHA and the WHA Information Center have been partners with DHS for a long time in the collection and sharing of discharge and claims data from Wisconsin hospitals and Ambulatory Surgery Centers under Chapter 153 of the Wisconsin statutes. As a matter of fact, in 2003, WHA worked closely with Governor Doyle to create a contract between WHA and DHS and the Information Center has been under contract with the Department of Administration since then to lead the State’s data collection efforts. Since that time, the Information Center has brought up two transparency websites…</a:t>
            </a:r>
            <a:r>
              <a:rPr lang="en-US" dirty="0" err="1">
                <a:latin typeface="+mj-lt"/>
              </a:rPr>
              <a:t>PricePoint</a:t>
            </a:r>
            <a:r>
              <a:rPr lang="en-US" dirty="0">
                <a:latin typeface="+mj-lt"/>
              </a:rPr>
              <a:t> for price transparency and </a:t>
            </a:r>
            <a:r>
              <a:rPr lang="en-US" dirty="0" err="1">
                <a:latin typeface="+mj-lt"/>
              </a:rPr>
              <a:t>CheckPoint</a:t>
            </a:r>
            <a:r>
              <a:rPr lang="en-US" dirty="0">
                <a:latin typeface="+mj-lt"/>
              </a:rPr>
              <a:t> for quality transparency. Another significant milestone was the passage of the Healthcare Modernization Act in 2016, which now permits the Information Center to collect patient address data which allow us to convert it to the census block group level which enhances mapping functionality in our visualization software. More recently, in late 2019, the Information Center received notice from CMS that we had received designation as a Qualified Entity. Actually, the first, and only, hospital association in the country to receive this status. Being recognized as a Qualified Entity will allow us obtain the Medicare FFS claims data directly from CMS to allow us to do more advanced data analysis and reporting on non-hospital data. Finally, due to the COVID-19 pandemic, the Information Center, in collaboration with DHS, developed the COVID-19 Situational Awareness dashboard in early 2020. </a:t>
            </a:r>
          </a:p>
        </p:txBody>
      </p:sp>
      <p:sp>
        <p:nvSpPr>
          <p:cNvPr id="4" name="Slide Number Placeholder 3"/>
          <p:cNvSpPr>
            <a:spLocks noGrp="1"/>
          </p:cNvSpPr>
          <p:nvPr>
            <p:ph type="sldNum" sz="quarter" idx="10"/>
          </p:nvPr>
        </p:nvSpPr>
        <p:spPr/>
        <p:txBody>
          <a:bodyPr/>
          <a:lstStyle/>
          <a:p>
            <a:pPr defTabSz="932776">
              <a:defRPr/>
            </a:pPr>
            <a:fld id="{3EF60516-B7C6-40C2-AF91-89DE57DA03A8}" type="slidenum">
              <a:rPr lang="id-ID">
                <a:solidFill>
                  <a:prstClr val="black"/>
                </a:solidFill>
                <a:latin typeface="Calibri"/>
                <a:cs typeface="+mn-cs"/>
              </a:rPr>
              <a:pPr defTabSz="932776">
                <a:defRPr/>
              </a:pPr>
              <a:t>4</a:t>
            </a:fld>
            <a:endParaRPr lang="id-ID">
              <a:solidFill>
                <a:prstClr val="black"/>
              </a:solidFill>
              <a:latin typeface="Calibri"/>
              <a:cs typeface="+mn-cs"/>
            </a:endParaRPr>
          </a:p>
        </p:txBody>
      </p:sp>
    </p:spTree>
    <p:extLst>
      <p:ext uri="{BB962C8B-B14F-4D97-AF65-F5344CB8AC3E}">
        <p14:creationId xmlns:p14="http://schemas.microsoft.com/office/powerpoint/2010/main" val="37658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147763"/>
            <a:ext cx="5500688" cy="3095625"/>
          </a:xfrm>
        </p:spPr>
      </p:sp>
      <p:sp>
        <p:nvSpPr>
          <p:cNvPr id="3" name="Notes Placeholder 2"/>
          <p:cNvSpPr>
            <a:spLocks noGrp="1"/>
          </p:cNvSpPr>
          <p:nvPr>
            <p:ph type="body" idx="1"/>
          </p:nvPr>
        </p:nvSpPr>
        <p:spPr/>
        <p:txBody>
          <a:bodyPr/>
          <a:lstStyle/>
          <a:p>
            <a:r>
              <a:rPr lang="en-US" dirty="0"/>
              <a:t>The Information Center, receives discharge data from every Wisconsin Hospital, of which there are 163 in the State, and every one of the 68 Ambulatory Surgery Centers. The data collection is done on a quarterly basis in the amount of almost 3,000,000 records per quarter! This is patient level claims data…which includes such information as patient demographics, diagnoses codes, procedure codes, dates of service, place of service, payor information…just to name a few.  In addition to this, the Information Center collects data via several annual surveys…the Annual survey, Fiscal survey, Medicare Cost Report, Personnel survey and Uncompensated Care survey. From there, all of this data (both claims data and survey data) serve as a foundation for the creation of several publications which are mandated by Chapter 153 and are ultimately are made available to the public on our website. One publication example is the Guide to Wisconsin hospitals which uses information from the Annual AND Fiscal surveys and provides detail about each hospital in Wisconsin related to utilization, service, staffing and finance. We also utilize the data collected and partner with the subject matter experts at WHA to create other annual reports like the Workforce Report and the Quality Report. These reports serve to both provide an analysis of the respective data, as well as to offer real life examples to serve as best practices. And finally, the Information Center utilizes this data to populate its data analytic and visualization tool called </a:t>
            </a:r>
            <a:r>
              <a:rPr lang="en-US" dirty="0" err="1"/>
              <a:t>Kaavio</a:t>
            </a:r>
            <a:r>
              <a:rPr lang="en-US" dirty="0"/>
              <a:t>, both transparency websites (</a:t>
            </a:r>
            <a:r>
              <a:rPr lang="en-US" dirty="0" err="1"/>
              <a:t>PricePoint</a:t>
            </a:r>
            <a:r>
              <a:rPr lang="en-US" dirty="0"/>
              <a:t> and </a:t>
            </a:r>
            <a:r>
              <a:rPr lang="en-US" dirty="0" err="1"/>
              <a:t>CheckPoint</a:t>
            </a:r>
            <a:r>
              <a:rPr lang="en-US" dirty="0"/>
              <a:t>) and to fulfill other custom requests as needed.</a:t>
            </a:r>
          </a:p>
          <a:p>
            <a:endParaRPr lang="en-US" dirty="0"/>
          </a:p>
          <a:p>
            <a:r>
              <a:rPr lang="en-US" dirty="0"/>
              <a:t>_____________________________________________________________________________________more info below should anyone ask…</a:t>
            </a:r>
          </a:p>
          <a:p>
            <a:endParaRPr lang="en-US" dirty="0"/>
          </a:p>
          <a:p>
            <a:r>
              <a:rPr lang="en-US" dirty="0"/>
              <a:t>The Guide to Wisconsin Hospitals provides detailed staffing, utilization, and financial information from data submitted by Wisconsin hospitals. It is based on the Annual Survey of Hospitals and the Hospital Fiscal Survey. Detailed averages are shown for individual hospitals in tables that list selected measures of finance, service, staffing and utilization. Averages are also shown for selected groups of hospitals and for totals across the state.</a:t>
            </a:r>
          </a:p>
          <a:p>
            <a:endParaRPr lang="en-US" dirty="0"/>
          </a:p>
          <a:p>
            <a:r>
              <a:rPr lang="en-US" dirty="0"/>
              <a:t>The Hospital Quality Indicator Report: users now directed to </a:t>
            </a:r>
            <a:r>
              <a:rPr lang="en-US" dirty="0" err="1"/>
              <a:t>CheckPoint</a:t>
            </a:r>
            <a:endParaRPr lang="en-US" dirty="0"/>
          </a:p>
          <a:p>
            <a:endParaRPr lang="en-US" dirty="0"/>
          </a:p>
          <a:p>
            <a:r>
              <a:rPr lang="en-US" dirty="0"/>
              <a:t>The Health Care Data Report provides information on utilization and charges at hospitals and freestanding ambulatory surgery centers.</a:t>
            </a:r>
          </a:p>
          <a:p>
            <a:endParaRPr lang="en-US" dirty="0"/>
          </a:p>
          <a:p>
            <a:r>
              <a:rPr lang="en-US" dirty="0"/>
              <a:t>The Uncompensated Health Care in Wisconsin Hospitals provides charges for charity care and bad debt and number of patients receiving uncompensated health care services. It is based on the Hospital Fiscal Survey.</a:t>
            </a:r>
          </a:p>
          <a:p>
            <a:endParaRPr lang="en-US" dirty="0"/>
          </a:p>
          <a:p>
            <a:r>
              <a:rPr lang="en-US" dirty="0"/>
              <a:t>Wisconsin hospitals are required to report Hospital Rate Increases to WHAIC. When a price increase causes a hospital’s gross patient revenue to increase faster than the rate of inflation (specifically, the increase in federal government’s consumer price index, or CPI), the hospital must report the price increase to its community and WHAIC.</a:t>
            </a:r>
          </a:p>
          <a:p>
            <a:endParaRPr lang="en-US" dirty="0"/>
          </a:p>
          <a:p>
            <a:r>
              <a:rPr lang="en-US" dirty="0"/>
              <a:t>The personnel survey is what we collect from the hospitals.  This survey collects additional workforce data than the annual survey to better track and understand the workforce issues that affect Wisconsin hospitals.  </a:t>
            </a:r>
          </a:p>
          <a:p>
            <a:endParaRPr lang="en-US" dirty="0"/>
          </a:p>
          <a:p>
            <a:r>
              <a:rPr lang="en-US" dirty="0"/>
              <a:t>Some of the questions ask (by category):</a:t>
            </a:r>
          </a:p>
          <a:p>
            <a:r>
              <a:rPr lang="en-US" dirty="0"/>
              <a:t>-	Number of positions that are vacant and are actively being recruited.</a:t>
            </a:r>
          </a:p>
          <a:p>
            <a:r>
              <a:rPr lang="en-US" dirty="0"/>
              <a:t>-	Number of employees over 55</a:t>
            </a:r>
          </a:p>
          <a:p>
            <a:r>
              <a:rPr lang="en-US" dirty="0"/>
              <a:t>-	Number of employee separations</a:t>
            </a:r>
          </a:p>
          <a:p>
            <a:endParaRPr lang="en-US" dirty="0"/>
          </a:p>
          <a:p>
            <a:r>
              <a:rPr lang="en-US" dirty="0"/>
              <a:t>We do not collect the Nursing Workforce survey.  We request access to it from Department of Workforce Development (DWD) so that we may do some analytics on it.  These are surveys that nurses complete themselves every other year.  </a:t>
            </a:r>
          </a:p>
          <a:p>
            <a:endParaRPr lang="en-US" dirty="0"/>
          </a:p>
          <a:p>
            <a:r>
              <a:rPr lang="en-US" dirty="0"/>
              <a:t>Some items asked:</a:t>
            </a:r>
          </a:p>
          <a:p>
            <a:r>
              <a:rPr lang="en-US" dirty="0"/>
              <a:t>-	looking at education levels</a:t>
            </a:r>
          </a:p>
          <a:p>
            <a:r>
              <a:rPr lang="en-US" dirty="0"/>
              <a:t>-	are they currently employed</a:t>
            </a:r>
          </a:p>
          <a:p>
            <a:r>
              <a:rPr lang="en-US" dirty="0"/>
              <a:t>-	what setting are they working in</a:t>
            </a:r>
          </a:p>
          <a:p>
            <a:r>
              <a:rPr lang="en-US" dirty="0"/>
              <a:t>-	currently enrolled in a BSN or masters program, or plan to pursue further</a:t>
            </a:r>
          </a:p>
          <a:p>
            <a:endParaRPr lang="en-US" dirty="0"/>
          </a:p>
        </p:txBody>
      </p:sp>
      <p:sp>
        <p:nvSpPr>
          <p:cNvPr id="4" name="Slide Number Placeholder 3"/>
          <p:cNvSpPr>
            <a:spLocks noGrp="1"/>
          </p:cNvSpPr>
          <p:nvPr>
            <p:ph type="sldNum" sz="quarter" idx="10"/>
          </p:nvPr>
        </p:nvSpPr>
        <p:spPr/>
        <p:txBody>
          <a:bodyPr/>
          <a:lstStyle/>
          <a:p>
            <a:pPr defTabSz="932776">
              <a:defRPr/>
            </a:pPr>
            <a:fld id="{9C241042-225D-4D75-A410-0AFD773578E7}" type="slidenum">
              <a:rPr lang="en-US">
                <a:solidFill>
                  <a:prstClr val="black"/>
                </a:solidFill>
                <a:latin typeface="Calibri"/>
                <a:cs typeface="+mn-cs"/>
              </a:rPr>
              <a:pPr defTabSz="932776">
                <a:defRPr/>
              </a:pPr>
              <a:t>5</a:t>
            </a:fld>
            <a:endParaRPr lang="en-US">
              <a:solidFill>
                <a:prstClr val="black"/>
              </a:solidFill>
              <a:latin typeface="Calibri"/>
              <a:cs typeface="+mn-cs"/>
            </a:endParaRPr>
          </a:p>
        </p:txBody>
      </p:sp>
    </p:spTree>
    <p:extLst>
      <p:ext uri="{BB962C8B-B14F-4D97-AF65-F5344CB8AC3E}">
        <p14:creationId xmlns:p14="http://schemas.microsoft.com/office/powerpoint/2010/main" val="157132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ASCs would find our Health Care Data Reports most useful. Data were collected on all ambulatory surgery procedures performed in hospital-based outpatient surgery units and Medicare-certified FASCs. There are several breakdowns of the data including GMS Hospitals and ASCs by top 20 most frequently performed principal procedure. I think you’ll find a lot of great information in this report. We are currently collecting data for 2022.</a:t>
            </a:r>
          </a:p>
        </p:txBody>
      </p:sp>
      <p:sp>
        <p:nvSpPr>
          <p:cNvPr id="4" name="Slide Number Placeholder 3"/>
          <p:cNvSpPr>
            <a:spLocks noGrp="1"/>
          </p:cNvSpPr>
          <p:nvPr>
            <p:ph type="sldNum" sz="quarter" idx="5"/>
          </p:nvPr>
        </p:nvSpPr>
        <p:spPr/>
        <p:txBody>
          <a:bodyPr/>
          <a:lstStyle/>
          <a:p>
            <a:fld id="{50067F00-5DE3-446A-BF49-2DD96D742E56}" type="slidenum">
              <a:rPr lang="en-US" smtClean="0"/>
              <a:t>6</a:t>
            </a:fld>
            <a:endParaRPr lang="en-US"/>
          </a:p>
        </p:txBody>
      </p:sp>
    </p:spTree>
    <p:extLst>
      <p:ext uri="{BB962C8B-B14F-4D97-AF65-F5344CB8AC3E}">
        <p14:creationId xmlns:p14="http://schemas.microsoft.com/office/powerpoint/2010/main" val="332158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(I thought useful to add for ASCs so they know about this tool in case they need to locate a hospital service for one of their patients) Another example of how we use all of the data we collect is in our new hospital finder tool. Instead of a static list of hospitals on our website, we created this very informative interactive map. The WHA hospital finder tool draws upon information collected in our annual survey of our members. </a:t>
            </a:r>
            <a:endParaRPr lang="en-US" dirty="0"/>
          </a:p>
        </p:txBody>
      </p:sp>
      <p:sp>
        <p:nvSpPr>
          <p:cNvPr id="4" name="Slide Number Placeholder 3"/>
          <p:cNvSpPr>
            <a:spLocks noGrp="1"/>
          </p:cNvSpPr>
          <p:nvPr>
            <p:ph type="sldNum" sz="quarter" idx="5"/>
          </p:nvPr>
        </p:nvSpPr>
        <p:spPr/>
        <p:txBody>
          <a:bodyPr/>
          <a:lstStyle/>
          <a:p>
            <a:fld id="{50067F00-5DE3-446A-BF49-2DD96D742E56}" type="slidenum">
              <a:rPr lang="en-US" smtClean="0"/>
              <a:t>7</a:t>
            </a:fld>
            <a:endParaRPr lang="en-US"/>
          </a:p>
        </p:txBody>
      </p:sp>
    </p:spTree>
    <p:extLst>
      <p:ext uri="{BB962C8B-B14F-4D97-AF65-F5344CB8AC3E}">
        <p14:creationId xmlns:p14="http://schemas.microsoft.com/office/powerpoint/2010/main" val="190261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The hospital and ASC discharge data that are collected and shared by the Information Center, provides Wisconsin hospitals and other stakeholders, a solid foundation for analysis. Currently, 84% of Wisconsin hospitals purchase this discharge data from the Information Center. In addition, the Information Center has several other purchasers of custom data sets or custom reports. These include insurers, researchers and universities. As stated previously, the data is also used to populate </a:t>
            </a:r>
            <a:r>
              <a:rPr lang="en-US" dirty="0" err="1"/>
              <a:t>PricePoint</a:t>
            </a:r>
            <a:r>
              <a:rPr lang="en-US" dirty="0"/>
              <a:t> and </a:t>
            </a:r>
            <a:r>
              <a:rPr lang="en-US" dirty="0" err="1"/>
              <a:t>CheckPoint</a:t>
            </a:r>
            <a:r>
              <a:rPr lang="en-US" dirty="0"/>
              <a:t>. The WHA Information Center also provides data and analytics services to support WHA’s quality improvement initiatives.  </a:t>
            </a:r>
            <a:r>
              <a:rPr lang="en-US"/>
              <a:t>113 </a:t>
            </a:r>
            <a:r>
              <a:rPr lang="en-US" dirty="0"/>
              <a:t>hospitals </a:t>
            </a:r>
            <a:r>
              <a:rPr lang="en-US"/>
              <a:t>and 190 </a:t>
            </a:r>
            <a:r>
              <a:rPr lang="en-US" dirty="0"/>
              <a:t>users rely on the Information Center‘s data analytics and visualization tool, called </a:t>
            </a:r>
            <a:r>
              <a:rPr lang="en-US" dirty="0" err="1"/>
              <a:t>Kaavio</a:t>
            </a:r>
            <a:r>
              <a:rPr lang="en-US" dirty="0"/>
              <a:t>, to analyze the data. In addition, for the past six years, we have partnered with the Wisconsin Office of Rural Health to provide </a:t>
            </a:r>
            <a:r>
              <a:rPr lang="en-US" dirty="0" err="1"/>
              <a:t>Kaavio</a:t>
            </a:r>
            <a:r>
              <a:rPr lang="en-US" dirty="0"/>
              <a:t>, and eleven executive level dashboards to rural hospitals in Wisconsin through their use of their Small Rural Hospital Improvement Grant money. There are 13 hospitals participating this year. And finally, our data is used to inform the public, our health care partners and legislators through the use of dashboards. One example of this type of dashboard is the WHA COVID19 Situational Awareness Dashboard.</a:t>
            </a:r>
          </a:p>
        </p:txBody>
      </p:sp>
      <p:sp>
        <p:nvSpPr>
          <p:cNvPr id="4" name="Slide Number Placeholder 3"/>
          <p:cNvSpPr>
            <a:spLocks noGrp="1"/>
          </p:cNvSpPr>
          <p:nvPr>
            <p:ph type="sldNum" sz="quarter" idx="10"/>
          </p:nvPr>
        </p:nvSpPr>
        <p:spPr/>
        <p:txBody>
          <a:bodyPr/>
          <a:lstStyle/>
          <a:p>
            <a:fld id="{A62E8FB7-3C08-41DA-BDD2-1EB859033703}" type="slidenum">
              <a:rPr lang="en-US" smtClean="0"/>
              <a:t>8</a:t>
            </a:fld>
            <a:endParaRPr lang="en-US"/>
          </a:p>
        </p:txBody>
      </p:sp>
    </p:spTree>
    <p:extLst>
      <p:ext uri="{BB962C8B-B14F-4D97-AF65-F5344CB8AC3E}">
        <p14:creationId xmlns:p14="http://schemas.microsoft.com/office/powerpoint/2010/main" val="259043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84825" cy="3141662"/>
          </a:xfrm>
        </p:spPr>
      </p:sp>
      <p:sp>
        <p:nvSpPr>
          <p:cNvPr id="3" name="Notes Placeholder 2"/>
          <p:cNvSpPr>
            <a:spLocks noGrp="1"/>
          </p:cNvSpPr>
          <p:nvPr>
            <p:ph type="body" idx="1"/>
          </p:nvPr>
        </p:nvSpPr>
        <p:spPr/>
        <p:txBody>
          <a:bodyPr/>
          <a:lstStyle/>
          <a:p>
            <a:r>
              <a:rPr lang="en-US" dirty="0"/>
              <a:t>One way the Information Center uses the data collected under chapter 153 is through the publication of our Monthly “Fast Facts” which are published in the WHA Valued Voice Newsletter. These are short snippets of information from the data, focused on a certain diagnosis or condition which affect many people. We include relevant text and a few visualizations to enhance the points by making them interesting and eye catching, as well as demonstrating the abilities of the Information Center. If you do not currently receive WHA’s weekly newsletter, I highly suggest signing up for it. It comes out on Thursday afternoons and is full of great information around the advocacy work being done, upcoming educational events and other information about hospitals in the state, regulations being discussed and of course, we try to include some data pieces every now and then. To sign up just go out to the WHA.org website under media room, newsletters and there will be a bright orange button there you would click to sign up.</a:t>
            </a:r>
          </a:p>
        </p:txBody>
      </p:sp>
      <p:sp>
        <p:nvSpPr>
          <p:cNvPr id="4" name="Slide Number Placeholder 3"/>
          <p:cNvSpPr>
            <a:spLocks noGrp="1"/>
          </p:cNvSpPr>
          <p:nvPr>
            <p:ph type="sldNum" sz="quarter" idx="5"/>
          </p:nvPr>
        </p:nvSpPr>
        <p:spPr/>
        <p:txBody>
          <a:bodyPr/>
          <a:lstStyle/>
          <a:p>
            <a:fld id="{50067F00-5DE3-446A-BF49-2DD96D742E56}" type="slidenum">
              <a:rPr lang="en-US" smtClean="0"/>
              <a:t>9</a:t>
            </a:fld>
            <a:endParaRPr lang="en-US"/>
          </a:p>
        </p:txBody>
      </p:sp>
    </p:spTree>
    <p:extLst>
      <p:ext uri="{BB962C8B-B14F-4D97-AF65-F5344CB8AC3E}">
        <p14:creationId xmlns:p14="http://schemas.microsoft.com/office/powerpoint/2010/main" val="36906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www.whainfocenter.com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C0F97-C1DA-4BA8-A532-F4BCD025C60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102C1D-7EF6-3833-389A-F220751D3A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36" b="18164"/>
          <a:stretch/>
        </p:blipFill>
        <p:spPr>
          <a:xfrm>
            <a:off x="3086812" y="255252"/>
            <a:ext cx="6034208" cy="1199775"/>
          </a:xfrm>
          <a:prstGeom prst="rect">
            <a:avLst/>
          </a:prstGeom>
        </p:spPr>
      </p:pic>
      <p:graphicFrame>
        <p:nvGraphicFramePr>
          <p:cNvPr id="11" name="Table 10">
            <a:extLst>
              <a:ext uri="{FF2B5EF4-FFF2-40B4-BE49-F238E27FC236}">
                <a16:creationId xmlns:a16="http://schemas.microsoft.com/office/drawing/2014/main" id="{F0254D1E-FDBC-B89F-1B65-815ECF4E157A}"/>
              </a:ext>
            </a:extLst>
          </p:cNvPr>
          <p:cNvGraphicFramePr>
            <a:graphicFrameLocks noGrp="1" noChangeAspect="1"/>
          </p:cNvGraphicFramePr>
          <p:nvPr userDrawn="1">
            <p:extLst>
              <p:ext uri="{D42A27DB-BD31-4B8C-83A1-F6EECF244321}">
                <p14:modId xmlns:p14="http://schemas.microsoft.com/office/powerpoint/2010/main" val="679595237"/>
              </p:ext>
            </p:extLst>
          </p:nvPr>
        </p:nvGraphicFramePr>
        <p:xfrm>
          <a:off x="3047954" y="1321820"/>
          <a:ext cx="6111925" cy="487137"/>
        </p:xfrm>
        <a:graphic>
          <a:graphicData uri="http://schemas.openxmlformats.org/drawingml/2006/table">
            <a:tbl>
              <a:tblPr firstRow="1" firstCol="1" bandRow="1">
                <a:tableStyleId>{5C22544A-7EE6-4342-B048-85BDC9FD1C3A}</a:tableStyleId>
              </a:tblPr>
              <a:tblGrid>
                <a:gridCol w="6111925">
                  <a:extLst>
                    <a:ext uri="{9D8B030D-6E8A-4147-A177-3AD203B41FA5}">
                      <a16:colId xmlns:a16="http://schemas.microsoft.com/office/drawing/2014/main" val="3132173006"/>
                    </a:ext>
                  </a:extLst>
                </a:gridCol>
              </a:tblGrid>
              <a:tr h="487137">
                <a:tc>
                  <a:txBody>
                    <a:bodyPr/>
                    <a:lstStyle/>
                    <a:p>
                      <a:pPr marL="0" marR="0" algn="ctr">
                        <a:spcBef>
                          <a:spcPts val="0"/>
                        </a:spcBef>
                        <a:spcAft>
                          <a:spcPts val="0"/>
                        </a:spcAft>
                      </a:pPr>
                      <a:r>
                        <a:rPr lang="en-US" sz="1800" dirty="0">
                          <a:effectLst/>
                        </a:rPr>
                        <a:t>The respected source for health care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solidFill>
                      <a:srgbClr val="4298B5"/>
                    </a:solidFill>
                  </a:tcPr>
                </a:tc>
                <a:extLst>
                  <a:ext uri="{0D108BD9-81ED-4DB2-BD59-A6C34878D82A}">
                    <a16:rowId xmlns:a16="http://schemas.microsoft.com/office/drawing/2014/main" val="3875923137"/>
                  </a:ext>
                </a:extLst>
              </a:tr>
            </a:tbl>
          </a:graphicData>
        </a:graphic>
      </p:graphicFrame>
    </p:spTree>
    <p:extLst>
      <p:ext uri="{BB962C8B-B14F-4D97-AF65-F5344CB8AC3E}">
        <p14:creationId xmlns:p14="http://schemas.microsoft.com/office/powerpoint/2010/main" val="23644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www.whainfocenter.com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C0F97-C1DA-4BA8-A532-F4BCD025C60C}" type="slidenum">
              <a:rPr lang="en-US" smtClean="0"/>
              <a:t>‹#›</a:t>
            </a:fld>
            <a:endParaRPr lang="en-US"/>
          </a:p>
        </p:txBody>
      </p:sp>
    </p:spTree>
    <p:extLst>
      <p:ext uri="{BB962C8B-B14F-4D97-AF65-F5344CB8AC3E}">
        <p14:creationId xmlns:p14="http://schemas.microsoft.com/office/powerpoint/2010/main" val="332667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www.whainfocenter.com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C0F97-C1DA-4BA8-A532-F4BCD025C60C}" type="slidenum">
              <a:rPr lang="en-US" smtClean="0"/>
              <a:t>‹#›</a:t>
            </a:fld>
            <a:endParaRPr lang="en-US"/>
          </a:p>
        </p:txBody>
      </p:sp>
      <p:pic>
        <p:nvPicPr>
          <p:cNvPr id="9" name="Picture 8">
            <a:extLst>
              <a:ext uri="{FF2B5EF4-FFF2-40B4-BE49-F238E27FC236}">
                <a16:creationId xmlns:a16="http://schemas.microsoft.com/office/drawing/2014/main" id="{BAADE144-FA20-9034-AB8E-FD8B035D29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36" b="18164"/>
          <a:stretch/>
        </p:blipFill>
        <p:spPr>
          <a:xfrm>
            <a:off x="4588092" y="6253205"/>
            <a:ext cx="3048000" cy="606033"/>
          </a:xfrm>
          <a:prstGeom prst="rect">
            <a:avLst/>
          </a:prstGeom>
        </p:spPr>
      </p:pic>
    </p:spTree>
    <p:extLst>
      <p:ext uri="{BB962C8B-B14F-4D97-AF65-F5344CB8AC3E}">
        <p14:creationId xmlns:p14="http://schemas.microsoft.com/office/powerpoint/2010/main" val="258914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AIC17 - Content 1">
    <p:spTree>
      <p:nvGrpSpPr>
        <p:cNvPr id="1" name=""/>
        <p:cNvGrpSpPr/>
        <p:nvPr/>
      </p:nvGrpSpPr>
      <p:grpSpPr>
        <a:xfrm>
          <a:off x="0" y="0"/>
          <a:ext cx="0" cy="0"/>
          <a:chOff x="0" y="0"/>
          <a:chExt cx="0" cy="0"/>
        </a:xfrm>
      </p:grpSpPr>
      <p:sp>
        <p:nvSpPr>
          <p:cNvPr id="9" name="Title 1"/>
          <p:cNvSpPr>
            <a:spLocks noGrp="1"/>
          </p:cNvSpPr>
          <p:nvPr>
            <p:ph type="ctrTitle"/>
          </p:nvPr>
        </p:nvSpPr>
        <p:spPr>
          <a:xfrm>
            <a:off x="191910" y="61632"/>
            <a:ext cx="11593689" cy="628060"/>
          </a:xfrm>
          <a:prstGeom prst="rect">
            <a:avLst/>
          </a:prstGeom>
        </p:spPr>
        <p:txBody>
          <a:bodyPr anchor="b">
            <a:noAutofit/>
          </a:bodyPr>
          <a:lstStyle>
            <a:lvl1pPr algn="l">
              <a:defRPr sz="3600" b="0">
                <a:solidFill>
                  <a:srgbClr val="002554"/>
                </a:solidFill>
                <a:latin typeface="+mj-lt"/>
                <a:ea typeface="Roboto" panose="02000000000000000000" pitchFamily="2" charset="0"/>
              </a:defRPr>
            </a:lvl1pPr>
          </a:lstStyle>
          <a:p>
            <a:endParaRPr lang="id-ID"/>
          </a:p>
        </p:txBody>
      </p:sp>
      <p:sp>
        <p:nvSpPr>
          <p:cNvPr id="10" name="Subtitle 2"/>
          <p:cNvSpPr>
            <a:spLocks noGrp="1"/>
          </p:cNvSpPr>
          <p:nvPr>
            <p:ph type="subTitle" idx="1"/>
          </p:nvPr>
        </p:nvSpPr>
        <p:spPr>
          <a:xfrm>
            <a:off x="191910" y="620024"/>
            <a:ext cx="11593689" cy="300446"/>
          </a:xfrm>
          <a:prstGeom prst="rect">
            <a:avLst/>
          </a:prstGeom>
        </p:spPr>
        <p:txBody>
          <a:bodyPr>
            <a:noAutofit/>
          </a:bodyPr>
          <a:lstStyle>
            <a:lvl1pPr marL="0" indent="0" algn="l">
              <a:buNone/>
              <a:defRPr sz="1600">
                <a:solidFill>
                  <a:srgbClr val="833177"/>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id-ID"/>
          </a:p>
        </p:txBody>
      </p:sp>
      <p:sp>
        <p:nvSpPr>
          <p:cNvPr id="3" name="Text Placeholder 2"/>
          <p:cNvSpPr>
            <a:spLocks noGrp="1"/>
          </p:cNvSpPr>
          <p:nvPr>
            <p:ph type="body" sz="quarter" idx="10"/>
          </p:nvPr>
        </p:nvSpPr>
        <p:spPr>
          <a:xfrm>
            <a:off x="191909" y="1211640"/>
            <a:ext cx="11706579" cy="5451628"/>
          </a:xfrm>
          <a:prstGeom prst="rect">
            <a:avLst/>
          </a:prstGeom>
        </p:spPr>
        <p:txBody>
          <a:bodyPr/>
          <a:lstStyle>
            <a:lvl1pPr>
              <a:defRPr>
                <a:latin typeface="+mj-lt"/>
              </a:defRPr>
            </a:lvl1pPr>
            <a:lvl2pPr marL="600060" indent="-257168">
              <a:buFont typeface="Arial" panose="020B0604020202020204" pitchFamily="34" charset="0"/>
              <a:buChar char="•"/>
              <a:defRPr>
                <a:latin typeface="+mj-lt"/>
              </a:defRPr>
            </a:lvl2pPr>
            <a:lvl3pPr marL="942952" indent="-257168">
              <a:buFont typeface="Courier New" panose="02070309020205020404" pitchFamily="49" charset="0"/>
              <a:buChar char="o"/>
              <a:defRPr>
                <a:latin typeface="+mj-lt"/>
              </a:defRPr>
            </a:lvl3pPr>
            <a:lvl4pPr marL="1242982" indent="-214308">
              <a:buFont typeface="Wingdings" panose="05000000000000000000" pitchFamily="2" charset="2"/>
              <a:buChar cha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p:cNvSpPr/>
          <p:nvPr userDrawn="1"/>
        </p:nvSpPr>
        <p:spPr>
          <a:xfrm>
            <a:off x="0" y="938528"/>
            <a:ext cx="12192000" cy="45719"/>
          </a:xfrm>
          <a:prstGeom prst="rect">
            <a:avLst/>
          </a:prstGeom>
          <a:gradFill flip="none" rotWithShape="1">
            <a:gsLst>
              <a:gs pos="0">
                <a:srgbClr val="002554"/>
              </a:gs>
              <a:gs pos="25000">
                <a:srgbClr val="833177"/>
              </a:gs>
              <a:gs pos="47000">
                <a:srgbClr val="B343A3"/>
              </a:gs>
              <a:gs pos="99000">
                <a:schemeClr val="tx1"/>
              </a:gs>
              <a:gs pos="70000">
                <a:srgbClr val="D288C7"/>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5D42BF3D-795F-48A5-AE1A-1F3C96B5C1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8" y="6207446"/>
            <a:ext cx="2188393" cy="450740"/>
          </a:xfrm>
          <a:prstGeom prst="rect">
            <a:avLst/>
          </a:prstGeom>
        </p:spPr>
      </p:pic>
    </p:spTree>
    <p:extLst>
      <p:ext uri="{BB962C8B-B14F-4D97-AF65-F5344CB8AC3E}">
        <p14:creationId xmlns:p14="http://schemas.microsoft.com/office/powerpoint/2010/main" val="22803144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WHAIC 3 Pic">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38200" y="1573576"/>
            <a:ext cx="3200400" cy="2026769"/>
          </a:xfrm>
          <a:prstGeom prst="rect">
            <a:avLst/>
          </a:prstGeom>
          <a:solidFill>
            <a:schemeClr val="bg2">
              <a:lumMod val="10000"/>
              <a:lumOff val="90000"/>
            </a:schemeClr>
          </a:solidFill>
        </p:spPr>
        <p:txBody>
          <a:bodyPr anchor="ctr">
            <a:normAutofit/>
          </a:bodyPr>
          <a:lstStyle>
            <a:lvl1pPr algn="ctr">
              <a:defRPr sz="1050">
                <a:latin typeface="Calibri Light" panose="020F0302020204030204" pitchFamily="34" charset="0"/>
              </a:defRPr>
            </a:lvl1pPr>
          </a:lstStyle>
          <a:p>
            <a:endParaRPr lang="id-ID"/>
          </a:p>
        </p:txBody>
      </p:sp>
      <p:sp>
        <p:nvSpPr>
          <p:cNvPr id="9" name="Picture Placeholder 2"/>
          <p:cNvSpPr>
            <a:spLocks noGrp="1"/>
          </p:cNvSpPr>
          <p:nvPr>
            <p:ph type="pic" sz="quarter" idx="11"/>
          </p:nvPr>
        </p:nvSpPr>
        <p:spPr>
          <a:xfrm>
            <a:off x="4495800" y="1573576"/>
            <a:ext cx="3200400" cy="2026769"/>
          </a:xfrm>
          <a:prstGeom prst="rect">
            <a:avLst/>
          </a:prstGeom>
          <a:solidFill>
            <a:schemeClr val="bg2">
              <a:lumMod val="10000"/>
              <a:lumOff val="90000"/>
            </a:schemeClr>
          </a:solidFill>
        </p:spPr>
        <p:txBody>
          <a:bodyPr anchor="ctr">
            <a:normAutofit/>
          </a:bodyPr>
          <a:lstStyle>
            <a:lvl1pPr algn="ctr">
              <a:defRPr sz="1050">
                <a:latin typeface="Calibri Light" panose="020F0302020204030204" pitchFamily="34" charset="0"/>
              </a:defRPr>
            </a:lvl1pPr>
          </a:lstStyle>
          <a:p>
            <a:endParaRPr lang="id-ID"/>
          </a:p>
        </p:txBody>
      </p:sp>
      <p:sp>
        <p:nvSpPr>
          <p:cNvPr id="10" name="Picture Placeholder 2"/>
          <p:cNvSpPr>
            <a:spLocks noGrp="1"/>
          </p:cNvSpPr>
          <p:nvPr>
            <p:ph type="pic" sz="quarter" idx="12"/>
          </p:nvPr>
        </p:nvSpPr>
        <p:spPr>
          <a:xfrm>
            <a:off x="8153400" y="1573576"/>
            <a:ext cx="3200400" cy="2026769"/>
          </a:xfrm>
          <a:prstGeom prst="rect">
            <a:avLst/>
          </a:prstGeom>
          <a:solidFill>
            <a:schemeClr val="bg2">
              <a:lumMod val="10000"/>
              <a:lumOff val="90000"/>
            </a:schemeClr>
          </a:solidFill>
        </p:spPr>
        <p:txBody>
          <a:bodyPr anchor="ctr">
            <a:normAutofit/>
          </a:bodyPr>
          <a:lstStyle>
            <a:lvl1pPr algn="ctr">
              <a:defRPr sz="1050">
                <a:latin typeface="Calibri Light" panose="020F0302020204030204" pitchFamily="34" charset="0"/>
              </a:defRPr>
            </a:lvl1pPr>
          </a:lstStyle>
          <a:p>
            <a:endParaRPr lang="id-ID"/>
          </a:p>
        </p:txBody>
      </p:sp>
      <p:sp>
        <p:nvSpPr>
          <p:cNvPr id="13" name="Title 1"/>
          <p:cNvSpPr>
            <a:spLocks noGrp="1"/>
          </p:cNvSpPr>
          <p:nvPr>
            <p:ph type="ctrTitle"/>
          </p:nvPr>
        </p:nvSpPr>
        <p:spPr>
          <a:xfrm>
            <a:off x="0" y="334451"/>
            <a:ext cx="12192000" cy="628060"/>
          </a:xfrm>
          <a:prstGeom prst="rect">
            <a:avLst/>
          </a:prstGeom>
        </p:spPr>
        <p:txBody>
          <a:bodyPr anchor="b">
            <a:noAutofit/>
          </a:bodyPr>
          <a:lstStyle>
            <a:lvl1pPr algn="ctr">
              <a:defRPr sz="2700" b="1">
                <a:latin typeface="+mj-lt"/>
                <a:ea typeface="Calibri Light" panose="020F0302020204030204" pitchFamily="34" charset="0"/>
              </a:defRPr>
            </a:lvl1pPr>
          </a:lstStyle>
          <a:p>
            <a:endParaRPr lang="id-ID"/>
          </a:p>
        </p:txBody>
      </p:sp>
      <p:sp>
        <p:nvSpPr>
          <p:cNvPr id="11" name="Slide Number Placeholder 5"/>
          <p:cNvSpPr>
            <a:spLocks noGrp="1"/>
          </p:cNvSpPr>
          <p:nvPr>
            <p:ph type="sldNum" sz="quarter" idx="4"/>
          </p:nvPr>
        </p:nvSpPr>
        <p:spPr>
          <a:xfrm>
            <a:off x="11643905" y="6489606"/>
            <a:ext cx="414747" cy="246222"/>
          </a:xfrm>
          <a:prstGeom prst="rect">
            <a:avLst/>
          </a:prstGeom>
        </p:spPr>
        <p:txBody>
          <a:bodyPr vert="horz" lIns="91440" tIns="45720" rIns="91440" bIns="45720" rtlCol="0" anchor="ctr"/>
          <a:lstStyle>
            <a:lvl1pPr algn="r">
              <a:defRPr sz="750">
                <a:solidFill>
                  <a:schemeClr val="bg2">
                    <a:lumMod val="50000"/>
                    <a:lumOff val="50000"/>
                  </a:schemeClr>
                </a:solidFill>
                <a:latin typeface="+mj-lt"/>
                <a:ea typeface="Calibri Light" panose="020F0302020204030204" pitchFamily="34" charset="0"/>
              </a:defRPr>
            </a:lvl1pPr>
          </a:lstStyle>
          <a:p>
            <a:fld id="{81CB68E5-E0E4-40FE-97C8-071A7F686312}" type="slidenum">
              <a:rPr lang="id-ID" smtClean="0"/>
              <a:pPr/>
              <a:t>‹#›</a:t>
            </a:fld>
            <a:endParaRPr lang="id-ID"/>
          </a:p>
        </p:txBody>
      </p:sp>
      <p:sp>
        <p:nvSpPr>
          <p:cNvPr id="3" name="Text Placeholder 2"/>
          <p:cNvSpPr>
            <a:spLocks noGrp="1"/>
          </p:cNvSpPr>
          <p:nvPr>
            <p:ph type="body" sz="quarter" idx="13"/>
          </p:nvPr>
        </p:nvSpPr>
        <p:spPr>
          <a:xfrm>
            <a:off x="838200" y="3879281"/>
            <a:ext cx="3200400" cy="479714"/>
          </a:xfrm>
          <a:prstGeom prst="rect">
            <a:avLst/>
          </a:prstGeom>
        </p:spPr>
        <p:txBody>
          <a:bodyPr/>
          <a:lstStyle>
            <a:lvl1pPr algn="ctr">
              <a:defRPr sz="1500" b="1">
                <a:latin typeface="+mj-lt"/>
              </a:defRPr>
            </a:lvl1pPr>
          </a:lstStyle>
          <a:p>
            <a:pPr lvl="0"/>
            <a:endParaRPr lang="en-US"/>
          </a:p>
        </p:txBody>
      </p:sp>
      <p:sp>
        <p:nvSpPr>
          <p:cNvPr id="5" name="Text Placeholder 4"/>
          <p:cNvSpPr>
            <a:spLocks noGrp="1"/>
          </p:cNvSpPr>
          <p:nvPr>
            <p:ph type="body" sz="quarter" idx="14"/>
          </p:nvPr>
        </p:nvSpPr>
        <p:spPr>
          <a:xfrm>
            <a:off x="1006764" y="4414995"/>
            <a:ext cx="2863272" cy="1579414"/>
          </a:xfrm>
          <a:prstGeom prst="rect">
            <a:avLst/>
          </a:prstGeom>
        </p:spPr>
        <p:txBody>
          <a:bodyPr/>
          <a:lstStyle>
            <a:lvl1pPr marL="214313" indent="-214313">
              <a:buFont typeface="Arial" panose="020B0604020202020204" pitchFamily="34" charset="0"/>
              <a:buChar char="•"/>
              <a:defRPr sz="1200">
                <a:solidFill>
                  <a:schemeClr val="bg2">
                    <a:lumMod val="90000"/>
                    <a:lumOff val="10000"/>
                  </a:schemeClr>
                </a:solidFill>
                <a:latin typeface="+mj-lt"/>
              </a:defRPr>
            </a:lvl1pPr>
          </a:lstStyle>
          <a:p>
            <a:pPr lvl="0"/>
            <a:endParaRPr lang="en-US"/>
          </a:p>
        </p:txBody>
      </p:sp>
      <p:sp>
        <p:nvSpPr>
          <p:cNvPr id="16" name="Text Placeholder 2"/>
          <p:cNvSpPr>
            <a:spLocks noGrp="1"/>
          </p:cNvSpPr>
          <p:nvPr>
            <p:ph type="body" sz="quarter" idx="15"/>
          </p:nvPr>
        </p:nvSpPr>
        <p:spPr>
          <a:xfrm>
            <a:off x="4495800" y="3879281"/>
            <a:ext cx="3200400" cy="479714"/>
          </a:xfrm>
          <a:prstGeom prst="rect">
            <a:avLst/>
          </a:prstGeom>
        </p:spPr>
        <p:txBody>
          <a:bodyPr/>
          <a:lstStyle>
            <a:lvl1pPr algn="ctr">
              <a:defRPr sz="1500" b="1">
                <a:latin typeface="+mj-lt"/>
              </a:defRPr>
            </a:lvl1pPr>
          </a:lstStyle>
          <a:p>
            <a:pPr lvl="0"/>
            <a:endParaRPr lang="en-US"/>
          </a:p>
        </p:txBody>
      </p:sp>
      <p:sp>
        <p:nvSpPr>
          <p:cNvPr id="17" name="Text Placeholder 4"/>
          <p:cNvSpPr>
            <a:spLocks noGrp="1"/>
          </p:cNvSpPr>
          <p:nvPr>
            <p:ph type="body" sz="quarter" idx="16"/>
          </p:nvPr>
        </p:nvSpPr>
        <p:spPr>
          <a:xfrm>
            <a:off x="4664364" y="4414995"/>
            <a:ext cx="2863272" cy="1579414"/>
          </a:xfrm>
          <a:prstGeom prst="rect">
            <a:avLst/>
          </a:prstGeom>
        </p:spPr>
        <p:txBody>
          <a:bodyPr/>
          <a:lstStyle>
            <a:lvl1pPr marL="214313" indent="-214313">
              <a:buFont typeface="Arial" panose="020B0604020202020204" pitchFamily="34" charset="0"/>
              <a:buChar char="•"/>
              <a:defRPr sz="1200">
                <a:solidFill>
                  <a:schemeClr val="bg2">
                    <a:lumMod val="90000"/>
                    <a:lumOff val="10000"/>
                  </a:schemeClr>
                </a:solidFill>
                <a:latin typeface="+mj-lt"/>
              </a:defRPr>
            </a:lvl1pPr>
          </a:lstStyle>
          <a:p>
            <a:pPr lvl="0"/>
            <a:endParaRPr lang="en-US"/>
          </a:p>
        </p:txBody>
      </p:sp>
      <p:sp>
        <p:nvSpPr>
          <p:cNvPr id="18" name="Text Placeholder 2"/>
          <p:cNvSpPr>
            <a:spLocks noGrp="1"/>
          </p:cNvSpPr>
          <p:nvPr>
            <p:ph type="body" sz="quarter" idx="17"/>
          </p:nvPr>
        </p:nvSpPr>
        <p:spPr>
          <a:xfrm>
            <a:off x="8153400" y="3879281"/>
            <a:ext cx="3200400" cy="479714"/>
          </a:xfrm>
          <a:prstGeom prst="rect">
            <a:avLst/>
          </a:prstGeom>
        </p:spPr>
        <p:txBody>
          <a:bodyPr/>
          <a:lstStyle>
            <a:lvl1pPr algn="ctr">
              <a:defRPr sz="1500" b="1">
                <a:latin typeface="+mj-lt"/>
              </a:defRPr>
            </a:lvl1pPr>
          </a:lstStyle>
          <a:p>
            <a:pPr lvl="0"/>
            <a:endParaRPr lang="en-US"/>
          </a:p>
        </p:txBody>
      </p:sp>
      <p:sp>
        <p:nvSpPr>
          <p:cNvPr id="19" name="Text Placeholder 4"/>
          <p:cNvSpPr>
            <a:spLocks noGrp="1"/>
          </p:cNvSpPr>
          <p:nvPr>
            <p:ph type="body" sz="quarter" idx="18"/>
          </p:nvPr>
        </p:nvSpPr>
        <p:spPr>
          <a:xfrm>
            <a:off x="8321964" y="4414995"/>
            <a:ext cx="2863272" cy="1579414"/>
          </a:xfrm>
          <a:prstGeom prst="rect">
            <a:avLst/>
          </a:prstGeom>
        </p:spPr>
        <p:txBody>
          <a:bodyPr/>
          <a:lstStyle>
            <a:lvl1pPr marL="214313" indent="-214313">
              <a:buFont typeface="Arial" panose="020B0604020202020204" pitchFamily="34" charset="0"/>
              <a:buChar char="•"/>
              <a:defRPr sz="1200">
                <a:solidFill>
                  <a:schemeClr val="bg2">
                    <a:lumMod val="90000"/>
                    <a:lumOff val="10000"/>
                  </a:schemeClr>
                </a:solidFill>
                <a:latin typeface="+mj-lt"/>
              </a:defRPr>
            </a:lvl1pPr>
          </a:lstStyle>
          <a:p>
            <a:pPr lvl="0"/>
            <a:endParaRPr lang="en-US"/>
          </a:p>
        </p:txBody>
      </p:sp>
      <p:cxnSp>
        <p:nvCxnSpPr>
          <p:cNvPr id="20" name="Straight Connector 19"/>
          <p:cNvCxnSpPr/>
          <p:nvPr userDrawn="1"/>
        </p:nvCxnSpPr>
        <p:spPr>
          <a:xfrm>
            <a:off x="4581810" y="980861"/>
            <a:ext cx="3051017" cy="0"/>
          </a:xfrm>
          <a:prstGeom prst="line">
            <a:avLst/>
          </a:prstGeom>
          <a:ln>
            <a:solidFill>
              <a:srgbClr val="833177"/>
            </a:solidFill>
          </a:ln>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86C94513-CB78-46BB-9E67-62FE33D28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8" y="6207446"/>
            <a:ext cx="2188393" cy="450740"/>
          </a:xfrm>
          <a:prstGeom prst="rect">
            <a:avLst/>
          </a:prstGeom>
        </p:spPr>
      </p:pic>
    </p:spTree>
    <p:extLst>
      <p:ext uri="{BB962C8B-B14F-4D97-AF65-F5344CB8AC3E}">
        <p14:creationId xmlns:p14="http://schemas.microsoft.com/office/powerpoint/2010/main" val="156978523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D2DBF-861F-40B3-9360-27CF55115116}"/>
              </a:ext>
            </a:extLst>
          </p:cNvPr>
          <p:cNvSpPr>
            <a:spLocks noGrp="1"/>
          </p:cNvSpPr>
          <p:nvPr>
            <p:ph type="sldNum" sz="quarter" idx="11"/>
          </p:nvPr>
        </p:nvSpPr>
        <p:spPr/>
        <p:txBody>
          <a:bodyPr/>
          <a:lstStyle>
            <a:lvl1pPr>
              <a:defRPr>
                <a:solidFill>
                  <a:schemeClr val="tx1">
                    <a:lumMod val="50000"/>
                    <a:lumOff val="50000"/>
                  </a:schemeClr>
                </a:solidFill>
              </a:defRPr>
            </a:lvl1pPr>
          </a:lstStyle>
          <a:p>
            <a:fld id="{C07C0F97-C1DA-4BA8-A532-F4BCD025C60C}" type="slidenum">
              <a:rPr lang="en-US" smtClean="0"/>
              <a:pPr/>
              <a:t>‹#›</a:t>
            </a:fld>
            <a:endParaRPr lang="en-US"/>
          </a:p>
        </p:txBody>
      </p:sp>
    </p:spTree>
    <p:extLst>
      <p:ext uri="{BB962C8B-B14F-4D97-AF65-F5344CB8AC3E}">
        <p14:creationId xmlns:p14="http://schemas.microsoft.com/office/powerpoint/2010/main" val="42765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64621" y="1230756"/>
            <a:ext cx="5321180" cy="624370"/>
          </a:xfrm>
        </p:spPr>
        <p:txBody>
          <a:bodyPr lIns="91440" rIns="91440" anchor="ctr">
            <a:normAutofit/>
          </a:bodyPr>
          <a:lstStyle>
            <a:lvl1pPr marL="0" indent="0">
              <a:buNone/>
              <a:defRPr sz="2200" b="1" cap="all" baseline="0">
                <a:solidFill>
                  <a:srgbClr val="4298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goes here</a:t>
            </a:r>
          </a:p>
        </p:txBody>
      </p:sp>
      <p:sp>
        <p:nvSpPr>
          <p:cNvPr id="5" name="Text Placeholder 4"/>
          <p:cNvSpPr>
            <a:spLocks noGrp="1"/>
          </p:cNvSpPr>
          <p:nvPr>
            <p:ph type="body" sz="quarter" idx="3" hasCustomPrompt="1"/>
          </p:nvPr>
        </p:nvSpPr>
        <p:spPr>
          <a:xfrm>
            <a:off x="6217920" y="1230756"/>
            <a:ext cx="5606041" cy="624370"/>
          </a:xfrm>
        </p:spPr>
        <p:txBody>
          <a:bodyPr lIns="91440" rIns="91440" anchor="ctr">
            <a:normAutofit/>
          </a:bodyPr>
          <a:lstStyle>
            <a:lvl1pPr marL="0" indent="0">
              <a:buNone/>
              <a:defRPr sz="2200" b="1" cap="all" baseline="0">
                <a:solidFill>
                  <a:srgbClr val="4298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goes here</a:t>
            </a:r>
          </a:p>
        </p:txBody>
      </p:sp>
      <p:sp>
        <p:nvSpPr>
          <p:cNvPr id="7" name="Date Placeholder 6"/>
          <p:cNvSpPr>
            <a:spLocks noGrp="1"/>
          </p:cNvSpPr>
          <p:nvPr>
            <p:ph type="dt" sz="half" idx="10"/>
          </p:nvPr>
        </p:nvSpPr>
        <p:spPr/>
        <p:txBody>
          <a:bodyPr/>
          <a:lstStyle>
            <a:lvl1pPr>
              <a:defRPr/>
            </a:lvl1pPr>
          </a:lstStyle>
          <a:p>
            <a:r>
              <a:rPr lang="en-US" dirty="0"/>
              <a:t>www.whainfocenter.com </a:t>
            </a:r>
          </a:p>
        </p:txBody>
      </p:sp>
      <p:sp>
        <p:nvSpPr>
          <p:cNvPr id="9" name="Slide Number Placeholder 8"/>
          <p:cNvSpPr>
            <a:spLocks noGrp="1"/>
          </p:cNvSpPr>
          <p:nvPr>
            <p:ph type="sldNum" sz="quarter" idx="12"/>
          </p:nvPr>
        </p:nvSpPr>
        <p:spPr/>
        <p:txBody>
          <a:bodyPr/>
          <a:lstStyle/>
          <a:p>
            <a:fld id="{C07C0F97-C1DA-4BA8-A532-F4BCD025C60C}" type="slidenum">
              <a:rPr lang="en-US" smtClean="0"/>
              <a:pPr/>
              <a:t>‹#›</a:t>
            </a:fld>
            <a:endParaRPr lang="en-US"/>
          </a:p>
        </p:txBody>
      </p:sp>
      <p:sp>
        <p:nvSpPr>
          <p:cNvPr id="11" name="Content Placeholder 2">
            <a:extLst>
              <a:ext uri="{FF2B5EF4-FFF2-40B4-BE49-F238E27FC236}">
                <a16:creationId xmlns:a16="http://schemas.microsoft.com/office/drawing/2014/main" id="{2E8CD4F4-65F6-4021-9E55-69032847C80E}"/>
              </a:ext>
            </a:extLst>
          </p:cNvPr>
          <p:cNvSpPr>
            <a:spLocks noGrp="1"/>
          </p:cNvSpPr>
          <p:nvPr>
            <p:ph sz="half" idx="13"/>
          </p:nvPr>
        </p:nvSpPr>
        <p:spPr>
          <a:xfrm>
            <a:off x="364622" y="1862824"/>
            <a:ext cx="5321181" cy="3008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2F951AF5-B79A-4920-B074-C585C5057E42}"/>
              </a:ext>
            </a:extLst>
          </p:cNvPr>
          <p:cNvSpPr>
            <a:spLocks noGrp="1"/>
          </p:cNvSpPr>
          <p:nvPr>
            <p:ph sz="half" idx="2"/>
          </p:nvPr>
        </p:nvSpPr>
        <p:spPr>
          <a:xfrm>
            <a:off x="6217921" y="1862827"/>
            <a:ext cx="5606041" cy="30082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0AE2D596-BFED-4BB5-890D-01520723246C}"/>
              </a:ext>
            </a:extLst>
          </p:cNvPr>
          <p:cNvSpPr>
            <a:spLocks noGrp="1"/>
          </p:cNvSpPr>
          <p:nvPr>
            <p:ph type="title" hasCustomPrompt="1"/>
          </p:nvPr>
        </p:nvSpPr>
        <p:spPr>
          <a:xfrm>
            <a:off x="330439" y="128185"/>
            <a:ext cx="11531123" cy="79732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26606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17369" y="1199178"/>
            <a:ext cx="11531124" cy="3324215"/>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www.whainfocenter.com </a:t>
            </a:r>
          </a:p>
        </p:txBody>
      </p:sp>
      <p:sp>
        <p:nvSpPr>
          <p:cNvPr id="6" name="Slide Number Placeholder 5"/>
          <p:cNvSpPr>
            <a:spLocks noGrp="1"/>
          </p:cNvSpPr>
          <p:nvPr>
            <p:ph type="sldNum" sz="quarter" idx="12"/>
          </p:nvPr>
        </p:nvSpPr>
        <p:spPr/>
        <p:txBody>
          <a:bodyPr/>
          <a:lstStyle/>
          <a:p>
            <a:fld id="{C07C0F97-C1DA-4BA8-A532-F4BCD025C60C}" type="slidenum">
              <a:rPr lang="en-US" smtClean="0"/>
              <a:t>‹#›</a:t>
            </a:fld>
            <a:endParaRPr lang="en-US"/>
          </a:p>
        </p:txBody>
      </p:sp>
      <p:sp>
        <p:nvSpPr>
          <p:cNvPr id="7" name="Title 1">
            <a:extLst>
              <a:ext uri="{FF2B5EF4-FFF2-40B4-BE49-F238E27FC236}">
                <a16:creationId xmlns:a16="http://schemas.microsoft.com/office/drawing/2014/main" id="{9CB43790-9C13-42C6-A0D3-89CB020E2701}"/>
              </a:ext>
            </a:extLst>
          </p:cNvPr>
          <p:cNvSpPr>
            <a:spLocks noGrp="1"/>
          </p:cNvSpPr>
          <p:nvPr>
            <p:ph type="title" hasCustomPrompt="1"/>
          </p:nvPr>
        </p:nvSpPr>
        <p:spPr>
          <a:xfrm>
            <a:off x="330439" y="128185"/>
            <a:ext cx="11531123" cy="79732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34679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Vertical Text Placeholder 2"/>
          <p:cNvSpPr>
            <a:spLocks noGrp="1"/>
          </p:cNvSpPr>
          <p:nvPr>
            <p:ph type="body" orient="vert" idx="1"/>
          </p:nvPr>
        </p:nvSpPr>
        <p:spPr>
          <a:xfrm>
            <a:off x="838200" y="160529"/>
            <a:ext cx="9807053" cy="6011671"/>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www.whainfocenter.com </a:t>
            </a:r>
          </a:p>
        </p:txBody>
      </p:sp>
      <p:sp>
        <p:nvSpPr>
          <p:cNvPr id="6" name="Slide Number Placeholder 5"/>
          <p:cNvSpPr>
            <a:spLocks noGrp="1"/>
          </p:cNvSpPr>
          <p:nvPr>
            <p:ph type="sldNum" sz="quarter" idx="12"/>
          </p:nvPr>
        </p:nvSpPr>
        <p:spPr/>
        <p:txBody>
          <a:bodyPr/>
          <a:lstStyle/>
          <a:p>
            <a:fld id="{C07C0F97-C1DA-4BA8-A532-F4BCD025C60C}" type="slidenum">
              <a:rPr lang="en-US" smtClean="0"/>
              <a:t>‹#›</a:t>
            </a:fld>
            <a:endParaRPr lang="en-US"/>
          </a:p>
        </p:txBody>
      </p:sp>
      <p:sp>
        <p:nvSpPr>
          <p:cNvPr id="10" name="Title 1">
            <a:extLst>
              <a:ext uri="{FF2B5EF4-FFF2-40B4-BE49-F238E27FC236}">
                <a16:creationId xmlns:a16="http://schemas.microsoft.com/office/drawing/2014/main" id="{9DCB8F0F-2FD3-4856-A114-EB11244F67DE}"/>
              </a:ext>
            </a:extLst>
          </p:cNvPr>
          <p:cNvSpPr>
            <a:spLocks noGrp="1"/>
          </p:cNvSpPr>
          <p:nvPr>
            <p:ph type="title" hasCustomPrompt="1"/>
          </p:nvPr>
        </p:nvSpPr>
        <p:spPr>
          <a:xfrm rot="5400000">
            <a:off x="8536049" y="2634813"/>
            <a:ext cx="6011671" cy="1063105"/>
          </a:xfrm>
          <a:prstGeom prst="rect">
            <a:avLst/>
          </a:prstGeom>
        </p:spPr>
        <p:txBody>
          <a:bodyPr/>
          <a:lstStyle>
            <a:lvl1pPr>
              <a:defRPr/>
            </a:lvl1pPr>
          </a:lstStyle>
          <a:p>
            <a:r>
              <a:rPr lang="en-US" dirty="0"/>
              <a:t>Slide Title</a:t>
            </a:r>
          </a:p>
        </p:txBody>
      </p:sp>
      <p:pic>
        <p:nvPicPr>
          <p:cNvPr id="12" name="Picture 11">
            <a:extLst>
              <a:ext uri="{FF2B5EF4-FFF2-40B4-BE49-F238E27FC236}">
                <a16:creationId xmlns:a16="http://schemas.microsoft.com/office/drawing/2014/main" id="{35C75116-D4F7-478C-94A8-EAD576859B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36" b="18164"/>
          <a:stretch/>
        </p:blipFill>
        <p:spPr>
          <a:xfrm>
            <a:off x="4588092" y="6253205"/>
            <a:ext cx="3048000" cy="606033"/>
          </a:xfrm>
          <a:prstGeom prst="rect">
            <a:avLst/>
          </a:prstGeom>
        </p:spPr>
      </p:pic>
    </p:spTree>
    <p:extLst>
      <p:ext uri="{BB962C8B-B14F-4D97-AF65-F5344CB8AC3E}">
        <p14:creationId xmlns:p14="http://schemas.microsoft.com/office/powerpoint/2010/main" val="348524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38FB0A3-6481-499F-947E-015F20E3FE7E}"/>
              </a:ext>
            </a:extLst>
          </p:cNvPr>
          <p:cNvSpPr>
            <a:spLocks noGrp="1"/>
          </p:cNvSpPr>
          <p:nvPr>
            <p:ph type="dt" sz="half" idx="10"/>
          </p:nvPr>
        </p:nvSpPr>
        <p:spPr/>
        <p:txBody>
          <a:bodyPr/>
          <a:lstStyle>
            <a:lvl1pPr>
              <a:defRPr/>
            </a:lvl1pPr>
          </a:lstStyle>
          <a:p>
            <a:r>
              <a:rPr lang="en-US" dirty="0"/>
              <a:t>www.whainfocenter.com </a:t>
            </a:r>
          </a:p>
        </p:txBody>
      </p:sp>
      <p:sp>
        <p:nvSpPr>
          <p:cNvPr id="4" name="Slide Number Placeholder 3">
            <a:extLst>
              <a:ext uri="{FF2B5EF4-FFF2-40B4-BE49-F238E27FC236}">
                <a16:creationId xmlns:a16="http://schemas.microsoft.com/office/drawing/2014/main" id="{AB38C622-EE4C-4075-8844-F33AB55A78A6}"/>
              </a:ext>
            </a:extLst>
          </p:cNvPr>
          <p:cNvSpPr>
            <a:spLocks noGrp="1"/>
          </p:cNvSpPr>
          <p:nvPr>
            <p:ph type="sldNum" sz="quarter" idx="11"/>
          </p:nvPr>
        </p:nvSpPr>
        <p:spPr/>
        <p:txBody>
          <a:bodyPr/>
          <a:lstStyle/>
          <a:p>
            <a:fld id="{C07C0F97-C1DA-4BA8-A532-F4BCD025C60C}" type="slidenum">
              <a:rPr lang="en-US" smtClean="0"/>
              <a:pPr/>
              <a:t>‹#›</a:t>
            </a:fld>
            <a:endParaRPr lang="en-US"/>
          </a:p>
        </p:txBody>
      </p:sp>
      <p:sp>
        <p:nvSpPr>
          <p:cNvPr id="8" name="Chart Placeholder 7">
            <a:extLst>
              <a:ext uri="{FF2B5EF4-FFF2-40B4-BE49-F238E27FC236}">
                <a16:creationId xmlns:a16="http://schemas.microsoft.com/office/drawing/2014/main" id="{422BECA4-FB11-4BBC-8091-1E49721A3E5F}"/>
              </a:ext>
            </a:extLst>
          </p:cNvPr>
          <p:cNvSpPr>
            <a:spLocks noGrp="1"/>
          </p:cNvSpPr>
          <p:nvPr>
            <p:ph type="chart" sz="quarter" idx="12"/>
          </p:nvPr>
        </p:nvSpPr>
        <p:spPr>
          <a:xfrm>
            <a:off x="342871" y="1119116"/>
            <a:ext cx="11660716" cy="4880047"/>
          </a:xfrm>
        </p:spPr>
        <p:txBody>
          <a:bodyPr/>
          <a:lstStyle/>
          <a:p>
            <a:endParaRPr lang="en-US"/>
          </a:p>
        </p:txBody>
      </p:sp>
      <p:sp>
        <p:nvSpPr>
          <p:cNvPr id="6" name="Title 1">
            <a:extLst>
              <a:ext uri="{FF2B5EF4-FFF2-40B4-BE49-F238E27FC236}">
                <a16:creationId xmlns:a16="http://schemas.microsoft.com/office/drawing/2014/main" id="{49DD98DA-8C7B-4041-BFDB-9A7DC47BF784}"/>
              </a:ext>
            </a:extLst>
          </p:cNvPr>
          <p:cNvSpPr>
            <a:spLocks noGrp="1"/>
          </p:cNvSpPr>
          <p:nvPr>
            <p:ph type="title" hasCustomPrompt="1"/>
          </p:nvPr>
        </p:nvSpPr>
        <p:spPr>
          <a:xfrm>
            <a:off x="330439" y="128185"/>
            <a:ext cx="11531123" cy="79732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217094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85D8591-3AB7-4BE4-A909-F44417D47FAA}"/>
              </a:ext>
            </a:extLst>
          </p:cNvPr>
          <p:cNvSpPr>
            <a:spLocks noGrp="1"/>
          </p:cNvSpPr>
          <p:nvPr>
            <p:ph type="dt" sz="half" idx="10"/>
          </p:nvPr>
        </p:nvSpPr>
        <p:spPr/>
        <p:txBody>
          <a:bodyPr/>
          <a:lstStyle>
            <a:lvl1pPr>
              <a:defRPr/>
            </a:lvl1pPr>
          </a:lstStyle>
          <a:p>
            <a:r>
              <a:rPr lang="en-US" dirty="0"/>
              <a:t>www.whainfocenter.com </a:t>
            </a:r>
          </a:p>
        </p:txBody>
      </p:sp>
      <p:sp>
        <p:nvSpPr>
          <p:cNvPr id="4" name="Slide Number Placeholder 3">
            <a:extLst>
              <a:ext uri="{FF2B5EF4-FFF2-40B4-BE49-F238E27FC236}">
                <a16:creationId xmlns:a16="http://schemas.microsoft.com/office/drawing/2014/main" id="{93B9E6FA-85C4-4BC2-B025-BA7C604864CA}"/>
              </a:ext>
            </a:extLst>
          </p:cNvPr>
          <p:cNvSpPr>
            <a:spLocks noGrp="1"/>
          </p:cNvSpPr>
          <p:nvPr>
            <p:ph type="sldNum" sz="quarter" idx="11"/>
          </p:nvPr>
        </p:nvSpPr>
        <p:spPr/>
        <p:txBody>
          <a:bodyPr/>
          <a:lstStyle/>
          <a:p>
            <a:fld id="{C07C0F97-C1DA-4BA8-A532-F4BCD025C60C}" type="slidenum">
              <a:rPr lang="en-US" smtClean="0"/>
              <a:pPr/>
              <a:t>‹#›</a:t>
            </a:fld>
            <a:endParaRPr lang="en-US"/>
          </a:p>
        </p:txBody>
      </p:sp>
      <p:graphicFrame>
        <p:nvGraphicFramePr>
          <p:cNvPr id="7" name="Table 6">
            <a:extLst>
              <a:ext uri="{FF2B5EF4-FFF2-40B4-BE49-F238E27FC236}">
                <a16:creationId xmlns:a16="http://schemas.microsoft.com/office/drawing/2014/main" id="{81FA89AD-812C-42EA-8EDD-835C228931B2}"/>
              </a:ext>
            </a:extLst>
          </p:cNvPr>
          <p:cNvGraphicFramePr>
            <a:graphicFrameLocks noGrp="1"/>
          </p:cNvGraphicFramePr>
          <p:nvPr userDrawn="1">
            <p:extLst>
              <p:ext uri="{D42A27DB-BD31-4B8C-83A1-F6EECF244321}">
                <p14:modId xmlns:p14="http://schemas.microsoft.com/office/powerpoint/2010/main" val="1928952372"/>
              </p:ext>
            </p:extLst>
          </p:nvPr>
        </p:nvGraphicFramePr>
        <p:xfrm>
          <a:off x="304800" y="1479159"/>
          <a:ext cx="11582400" cy="2225040"/>
        </p:xfrm>
        <a:graphic>
          <a:graphicData uri="http://schemas.openxmlformats.org/drawingml/2006/table">
            <a:tbl>
              <a:tblPr firstRow="1" bandRow="1">
                <a:tableStyleId>{5C22544A-7EE6-4342-B048-85BDC9FD1C3A}</a:tableStyleId>
              </a:tblPr>
              <a:tblGrid>
                <a:gridCol w="2316480">
                  <a:extLst>
                    <a:ext uri="{9D8B030D-6E8A-4147-A177-3AD203B41FA5}">
                      <a16:colId xmlns:a16="http://schemas.microsoft.com/office/drawing/2014/main" val="2984268887"/>
                    </a:ext>
                  </a:extLst>
                </a:gridCol>
                <a:gridCol w="2316480">
                  <a:extLst>
                    <a:ext uri="{9D8B030D-6E8A-4147-A177-3AD203B41FA5}">
                      <a16:colId xmlns:a16="http://schemas.microsoft.com/office/drawing/2014/main" val="167615269"/>
                    </a:ext>
                  </a:extLst>
                </a:gridCol>
                <a:gridCol w="2316480">
                  <a:extLst>
                    <a:ext uri="{9D8B030D-6E8A-4147-A177-3AD203B41FA5}">
                      <a16:colId xmlns:a16="http://schemas.microsoft.com/office/drawing/2014/main" val="2790914010"/>
                    </a:ext>
                  </a:extLst>
                </a:gridCol>
                <a:gridCol w="2316480">
                  <a:extLst>
                    <a:ext uri="{9D8B030D-6E8A-4147-A177-3AD203B41FA5}">
                      <a16:colId xmlns:a16="http://schemas.microsoft.com/office/drawing/2014/main" val="1469219860"/>
                    </a:ext>
                  </a:extLst>
                </a:gridCol>
                <a:gridCol w="2316480">
                  <a:extLst>
                    <a:ext uri="{9D8B030D-6E8A-4147-A177-3AD203B41FA5}">
                      <a16:colId xmlns:a16="http://schemas.microsoft.com/office/drawing/2014/main" val="1226837592"/>
                    </a:ext>
                  </a:extLst>
                </a:gridCol>
              </a:tblGrid>
              <a:tr h="370840">
                <a:tc>
                  <a:txBody>
                    <a:bodyPr/>
                    <a:lstStyle/>
                    <a:p>
                      <a:r>
                        <a:rPr lang="en-US" dirty="0"/>
                        <a:t>Column</a:t>
                      </a:r>
                    </a:p>
                  </a:txBody>
                  <a:tcPr marL="121920" marR="121920"/>
                </a:tc>
                <a:tc>
                  <a:txBody>
                    <a:bodyPr/>
                    <a:lstStyle/>
                    <a:p>
                      <a:r>
                        <a:rPr lang="en-US" dirty="0"/>
                        <a:t>Column</a:t>
                      </a:r>
                    </a:p>
                  </a:txBody>
                  <a:tcPr marL="121920" marR="121920"/>
                </a:tc>
                <a:tc>
                  <a:txBody>
                    <a:bodyPr/>
                    <a:lstStyle/>
                    <a:p>
                      <a:r>
                        <a:rPr lang="en-US" dirty="0"/>
                        <a:t>Column</a:t>
                      </a:r>
                    </a:p>
                  </a:txBody>
                  <a:tcPr marL="121920" marR="121920"/>
                </a:tc>
                <a:tc>
                  <a:txBody>
                    <a:bodyPr/>
                    <a:lstStyle/>
                    <a:p>
                      <a:r>
                        <a:rPr lang="en-US" dirty="0"/>
                        <a:t>Column</a:t>
                      </a:r>
                    </a:p>
                  </a:txBody>
                  <a:tcPr marL="121920" marR="121920"/>
                </a:tc>
                <a:tc>
                  <a:txBody>
                    <a:bodyPr/>
                    <a:lstStyle/>
                    <a:p>
                      <a:r>
                        <a:rPr lang="en-US" dirty="0"/>
                        <a:t>Column</a:t>
                      </a:r>
                    </a:p>
                  </a:txBody>
                  <a:tcPr marL="121920" marR="121920"/>
                </a:tc>
                <a:extLst>
                  <a:ext uri="{0D108BD9-81ED-4DB2-BD59-A6C34878D82A}">
                    <a16:rowId xmlns:a16="http://schemas.microsoft.com/office/drawing/2014/main" val="59091265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39933228"/>
                  </a:ext>
                </a:extLst>
              </a:tr>
              <a:tr h="370840">
                <a:tc>
                  <a:txBody>
                    <a:bodyPr/>
                    <a:lstStyle/>
                    <a:p>
                      <a:endParaRPr lang="en-US"/>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a:p>
                  </a:txBody>
                  <a:tcPr marL="121920" marR="121920"/>
                </a:tc>
                <a:extLst>
                  <a:ext uri="{0D108BD9-81ED-4DB2-BD59-A6C34878D82A}">
                    <a16:rowId xmlns:a16="http://schemas.microsoft.com/office/drawing/2014/main" val="37966832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60815054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2354464554"/>
                  </a:ext>
                </a:extLst>
              </a:tr>
              <a:tr h="370840">
                <a:tc>
                  <a:txBody>
                    <a:bodyPr/>
                    <a:lstStyle/>
                    <a:p>
                      <a:endParaRPr lang="en-US"/>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830330634"/>
                  </a:ext>
                </a:extLst>
              </a:tr>
            </a:tbl>
          </a:graphicData>
        </a:graphic>
      </p:graphicFrame>
      <p:sp>
        <p:nvSpPr>
          <p:cNvPr id="6" name="Title 1">
            <a:extLst>
              <a:ext uri="{FF2B5EF4-FFF2-40B4-BE49-F238E27FC236}">
                <a16:creationId xmlns:a16="http://schemas.microsoft.com/office/drawing/2014/main" id="{E918D92C-8C19-4D64-96BE-539305B1C9B1}"/>
              </a:ext>
            </a:extLst>
          </p:cNvPr>
          <p:cNvSpPr>
            <a:spLocks noGrp="1"/>
          </p:cNvSpPr>
          <p:nvPr>
            <p:ph type="title" hasCustomPrompt="1"/>
          </p:nvPr>
        </p:nvSpPr>
        <p:spPr>
          <a:xfrm>
            <a:off x="330439" y="128185"/>
            <a:ext cx="11531123" cy="79732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11827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www.whainfocenter.com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C0F97-C1DA-4BA8-A532-F4BCD025C60C}" type="slidenum">
              <a:rPr lang="en-US" smtClean="0"/>
              <a:t>‹#›</a:t>
            </a:fld>
            <a:endParaRPr lang="en-US"/>
          </a:p>
        </p:txBody>
      </p:sp>
    </p:spTree>
    <p:extLst>
      <p:ext uri="{BB962C8B-B14F-4D97-AF65-F5344CB8AC3E}">
        <p14:creationId xmlns:p14="http://schemas.microsoft.com/office/powerpoint/2010/main" val="269487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 blank spac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911D4-F150-472F-B888-C41A76BE8530}"/>
              </a:ext>
            </a:extLst>
          </p:cNvPr>
          <p:cNvSpPr>
            <a:spLocks noGrp="1"/>
          </p:cNvSpPr>
          <p:nvPr>
            <p:ph type="dt" sz="half" idx="10"/>
          </p:nvPr>
        </p:nvSpPr>
        <p:spPr/>
        <p:txBody>
          <a:bodyPr/>
          <a:lstStyle>
            <a:lvl1pPr>
              <a:defRPr/>
            </a:lvl1pPr>
          </a:lstStyle>
          <a:p>
            <a:r>
              <a:rPr lang="en-US" dirty="0"/>
              <a:t>www.whainfocenter.com </a:t>
            </a:r>
          </a:p>
        </p:txBody>
      </p:sp>
      <p:sp>
        <p:nvSpPr>
          <p:cNvPr id="4" name="Slide Number Placeholder 3">
            <a:extLst>
              <a:ext uri="{FF2B5EF4-FFF2-40B4-BE49-F238E27FC236}">
                <a16:creationId xmlns:a16="http://schemas.microsoft.com/office/drawing/2014/main" id="{0328599A-0EE5-427D-A033-31132A6EB8AE}"/>
              </a:ext>
            </a:extLst>
          </p:cNvPr>
          <p:cNvSpPr>
            <a:spLocks noGrp="1"/>
          </p:cNvSpPr>
          <p:nvPr>
            <p:ph type="sldNum" sz="quarter" idx="11"/>
          </p:nvPr>
        </p:nvSpPr>
        <p:spPr/>
        <p:txBody>
          <a:bodyPr/>
          <a:lstStyle/>
          <a:p>
            <a:fld id="{C07C0F97-C1DA-4BA8-A532-F4BCD025C60C}" type="slidenum">
              <a:rPr lang="en-US" smtClean="0"/>
              <a:pPr/>
              <a:t>‹#›</a:t>
            </a:fld>
            <a:endParaRPr lang="en-US"/>
          </a:p>
        </p:txBody>
      </p:sp>
      <p:sp>
        <p:nvSpPr>
          <p:cNvPr id="5" name="Title 1">
            <a:extLst>
              <a:ext uri="{FF2B5EF4-FFF2-40B4-BE49-F238E27FC236}">
                <a16:creationId xmlns:a16="http://schemas.microsoft.com/office/drawing/2014/main" id="{006E6A73-6ABA-4F3A-B46D-6E42FB6AF1D1}"/>
              </a:ext>
            </a:extLst>
          </p:cNvPr>
          <p:cNvSpPr>
            <a:spLocks noGrp="1"/>
          </p:cNvSpPr>
          <p:nvPr>
            <p:ph type="title" hasCustomPrompt="1"/>
          </p:nvPr>
        </p:nvSpPr>
        <p:spPr>
          <a:xfrm>
            <a:off x="330439" y="128185"/>
            <a:ext cx="11531123" cy="79732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4938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AIC17 - Blank 2">
    <p:spTree>
      <p:nvGrpSpPr>
        <p:cNvPr id="1" name=""/>
        <p:cNvGrpSpPr/>
        <p:nvPr/>
      </p:nvGrpSpPr>
      <p:grpSpPr>
        <a:xfrm>
          <a:off x="0" y="0"/>
          <a:ext cx="0" cy="0"/>
          <a:chOff x="0" y="0"/>
          <a:chExt cx="0" cy="0"/>
        </a:xfrm>
      </p:grpSpPr>
      <p:sp>
        <p:nvSpPr>
          <p:cNvPr id="6" name="Rectangle 5"/>
          <p:cNvSpPr/>
          <p:nvPr userDrawn="1"/>
        </p:nvSpPr>
        <p:spPr>
          <a:xfrm>
            <a:off x="0" y="4245428"/>
            <a:ext cx="12192000" cy="2612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 name="Rectangle 4"/>
          <p:cNvSpPr/>
          <p:nvPr userDrawn="1"/>
        </p:nvSpPr>
        <p:spPr>
          <a:xfrm>
            <a:off x="0" y="0"/>
            <a:ext cx="12192000" cy="2612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4" name="Picture 3">
            <a:extLst>
              <a:ext uri="{FF2B5EF4-FFF2-40B4-BE49-F238E27FC236}">
                <a16:creationId xmlns:a16="http://schemas.microsoft.com/office/drawing/2014/main" id="{3058CE6E-5BEE-4DBE-89DB-5F8AD8CDB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8" y="6207446"/>
            <a:ext cx="2188393" cy="450740"/>
          </a:xfrm>
          <a:prstGeom prst="rect">
            <a:avLst/>
          </a:prstGeom>
        </p:spPr>
      </p:pic>
    </p:spTree>
    <p:extLst>
      <p:ext uri="{BB962C8B-B14F-4D97-AF65-F5344CB8AC3E}">
        <p14:creationId xmlns:p14="http://schemas.microsoft.com/office/powerpoint/2010/main" val="39378938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WHAIC17 - Circle Pic Blue">
    <p:spTree>
      <p:nvGrpSpPr>
        <p:cNvPr id="1" name=""/>
        <p:cNvGrpSpPr/>
        <p:nvPr/>
      </p:nvGrpSpPr>
      <p:grpSpPr>
        <a:xfrm>
          <a:off x="0" y="0"/>
          <a:ext cx="0" cy="0"/>
          <a:chOff x="0" y="0"/>
          <a:chExt cx="0" cy="0"/>
        </a:xfrm>
      </p:grpSpPr>
      <p:sp>
        <p:nvSpPr>
          <p:cNvPr id="18" name="Oval 17"/>
          <p:cNvSpPr/>
          <p:nvPr userDrawn="1"/>
        </p:nvSpPr>
        <p:spPr>
          <a:xfrm>
            <a:off x="811874" y="2404199"/>
            <a:ext cx="587023" cy="457200"/>
          </a:xfrm>
          <a:prstGeom prst="ellipse">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332087" y="-123511"/>
            <a:ext cx="3657600" cy="2768600"/>
          </a:xfrm>
          <a:prstGeom prst="ellipse">
            <a:avLst/>
          </a:prstGeom>
          <a:no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userDrawn="1"/>
        </p:nvSpPr>
        <p:spPr>
          <a:xfrm>
            <a:off x="138289" y="1989010"/>
            <a:ext cx="914400" cy="670547"/>
          </a:xfrm>
          <a:prstGeom prst="ellipse">
            <a:avLst/>
          </a:prstGeom>
          <a:solidFill>
            <a:srgbClr val="002554"/>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5"/>
          <p:cNvSpPr>
            <a:spLocks noGrp="1"/>
          </p:cNvSpPr>
          <p:nvPr>
            <p:ph type="sldNum" sz="quarter" idx="4"/>
          </p:nvPr>
        </p:nvSpPr>
        <p:spPr>
          <a:xfrm>
            <a:off x="10802985" y="6356354"/>
            <a:ext cx="550817" cy="365125"/>
          </a:xfrm>
          <a:prstGeom prst="rect">
            <a:avLst/>
          </a:prstGeom>
        </p:spPr>
        <p:txBody>
          <a:bodyPr vert="horz" lIns="91440" tIns="45720" rIns="91440" bIns="45720" rtlCol="0" anchor="ctr"/>
          <a:lstStyle>
            <a:lvl1pPr algn="l">
              <a:defRPr sz="750">
                <a:solidFill>
                  <a:schemeClr val="bg2">
                    <a:lumMod val="50000"/>
                    <a:lumOff val="50000"/>
                  </a:schemeClr>
                </a:solidFill>
                <a:latin typeface="+mj-lt"/>
                <a:ea typeface="Roboto Light" panose="02000000000000000000" pitchFamily="2" charset="0"/>
              </a:defRPr>
            </a:lvl1pPr>
          </a:lstStyle>
          <a:p>
            <a:fld id="{81CB68E5-E0E4-40FE-97C8-071A7F686312}" type="slidenum">
              <a:rPr lang="id-ID" smtClean="0"/>
              <a:pPr/>
              <a:t>‹#›</a:t>
            </a:fld>
            <a:endParaRPr lang="id-ID"/>
          </a:p>
        </p:txBody>
      </p:sp>
      <p:sp>
        <p:nvSpPr>
          <p:cNvPr id="13" name="Title 1"/>
          <p:cNvSpPr>
            <a:spLocks noGrp="1"/>
          </p:cNvSpPr>
          <p:nvPr>
            <p:ph type="ctrTitle"/>
          </p:nvPr>
        </p:nvSpPr>
        <p:spPr>
          <a:xfrm>
            <a:off x="2867377" y="113556"/>
            <a:ext cx="9177867" cy="628060"/>
          </a:xfrm>
          <a:prstGeom prst="rect">
            <a:avLst/>
          </a:prstGeom>
        </p:spPr>
        <p:txBody>
          <a:bodyPr anchor="b">
            <a:noAutofit/>
          </a:bodyPr>
          <a:lstStyle>
            <a:lvl1pPr algn="r">
              <a:defRPr sz="3600" b="0">
                <a:solidFill>
                  <a:srgbClr val="002554"/>
                </a:solidFill>
                <a:latin typeface="+mj-lt"/>
                <a:ea typeface="Roboto" panose="02000000000000000000" pitchFamily="2" charset="0"/>
              </a:defRPr>
            </a:lvl1pPr>
          </a:lstStyle>
          <a:p>
            <a:endParaRPr lang="id-ID"/>
          </a:p>
        </p:txBody>
      </p:sp>
      <p:sp>
        <p:nvSpPr>
          <p:cNvPr id="14" name="Subtitle 2"/>
          <p:cNvSpPr>
            <a:spLocks noGrp="1"/>
          </p:cNvSpPr>
          <p:nvPr>
            <p:ph type="subTitle" idx="1"/>
          </p:nvPr>
        </p:nvSpPr>
        <p:spPr>
          <a:xfrm>
            <a:off x="2867377" y="671948"/>
            <a:ext cx="9177867" cy="300446"/>
          </a:xfrm>
          <a:prstGeom prst="rect">
            <a:avLst/>
          </a:prstGeom>
        </p:spPr>
        <p:txBody>
          <a:bodyPr>
            <a:noAutofit/>
          </a:bodyPr>
          <a:lstStyle>
            <a:lvl1pPr marL="0" indent="0" algn="r">
              <a:buNone/>
              <a:defRPr sz="1600">
                <a:solidFill>
                  <a:srgbClr val="833177"/>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id-ID"/>
          </a:p>
        </p:txBody>
      </p:sp>
      <p:sp>
        <p:nvSpPr>
          <p:cNvPr id="12" name="Picture Placeholder 2"/>
          <p:cNvSpPr>
            <a:spLocks noGrp="1"/>
          </p:cNvSpPr>
          <p:nvPr>
            <p:ph type="pic" sz="quarter" idx="13"/>
          </p:nvPr>
        </p:nvSpPr>
        <p:spPr>
          <a:xfrm>
            <a:off x="138290" y="141671"/>
            <a:ext cx="2977444" cy="2138577"/>
          </a:xfrm>
          <a:prstGeom prst="ellipse">
            <a:avLst/>
          </a:prstGeom>
          <a:solidFill>
            <a:schemeClr val="bg2">
              <a:lumMod val="10000"/>
              <a:lumOff val="90000"/>
            </a:schemeClr>
          </a:solidFill>
          <a:ln w="76200">
            <a:noFill/>
          </a:ln>
        </p:spPr>
        <p:txBody>
          <a:bodyPr anchor="ctr">
            <a:normAutofit/>
          </a:bodyPr>
          <a:lstStyle>
            <a:lvl1pPr algn="ctr">
              <a:defRPr sz="1050"/>
            </a:lvl1pPr>
          </a:lstStyle>
          <a:p>
            <a:endParaRPr lang="id-ID"/>
          </a:p>
        </p:txBody>
      </p:sp>
    </p:spTree>
    <p:extLst>
      <p:ext uri="{BB962C8B-B14F-4D97-AF65-F5344CB8AC3E}">
        <p14:creationId xmlns:p14="http://schemas.microsoft.com/office/powerpoint/2010/main" val="305684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0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WHAIC17 - Blank with Title with PAGE NUM">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74546" y="67084"/>
            <a:ext cx="11970697" cy="550030"/>
          </a:xfrm>
          <a:prstGeom prst="rect">
            <a:avLst/>
          </a:prstGeom>
        </p:spPr>
        <p:txBody>
          <a:bodyPr anchor="b">
            <a:noAutofit/>
          </a:bodyPr>
          <a:lstStyle>
            <a:lvl1pPr algn="l">
              <a:defRPr sz="3200" b="0">
                <a:solidFill>
                  <a:srgbClr val="002554"/>
                </a:solidFill>
                <a:latin typeface="+mj-lt"/>
                <a:ea typeface="Roboto" panose="02000000000000000000" pitchFamily="2" charset="0"/>
              </a:defRPr>
            </a:lvl1pPr>
          </a:lstStyle>
          <a:p>
            <a:endParaRPr lang="id-ID"/>
          </a:p>
        </p:txBody>
      </p:sp>
      <p:sp>
        <p:nvSpPr>
          <p:cNvPr id="10" name="Subtitle 2"/>
          <p:cNvSpPr>
            <a:spLocks noGrp="1"/>
          </p:cNvSpPr>
          <p:nvPr>
            <p:ph type="subTitle" idx="1"/>
          </p:nvPr>
        </p:nvSpPr>
        <p:spPr>
          <a:xfrm>
            <a:off x="108414" y="492888"/>
            <a:ext cx="11936829" cy="248524"/>
          </a:xfrm>
          <a:prstGeom prst="rect">
            <a:avLst/>
          </a:prstGeom>
        </p:spPr>
        <p:txBody>
          <a:bodyPr>
            <a:noAutofit/>
          </a:bodyPr>
          <a:lstStyle>
            <a:lvl1pPr marL="0" indent="0" algn="l">
              <a:buNone/>
              <a:defRPr sz="1350">
                <a:solidFill>
                  <a:srgbClr val="833177"/>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endParaRPr lang="id-ID"/>
          </a:p>
        </p:txBody>
      </p:sp>
      <p:cxnSp>
        <p:nvCxnSpPr>
          <p:cNvPr id="11" name="Straight Connector 10"/>
          <p:cNvCxnSpPr/>
          <p:nvPr userDrawn="1"/>
        </p:nvCxnSpPr>
        <p:spPr>
          <a:xfrm>
            <a:off x="1" y="6620933"/>
            <a:ext cx="1128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11494426" y="6531194"/>
            <a:ext cx="550817" cy="237067"/>
          </a:xfrm>
          <a:prstGeom prst="rect">
            <a:avLst/>
          </a:prstGeom>
        </p:spPr>
        <p:txBody>
          <a:bodyPr vert="horz" lIns="91440" tIns="45720" rIns="91440" bIns="45720" rtlCol="0" anchor="ctr"/>
          <a:lstStyle>
            <a:lvl1pPr algn="r">
              <a:defRPr sz="1000">
                <a:solidFill>
                  <a:srgbClr val="002060"/>
                </a:solidFill>
                <a:latin typeface="+mj-lt"/>
                <a:ea typeface="Roboto Light" panose="02000000000000000000" pitchFamily="2" charset="0"/>
              </a:defRPr>
            </a:lvl1pPr>
          </a:lstStyle>
          <a:p>
            <a:fld id="{81CB68E5-E0E4-40FE-97C8-071A7F686312}" type="slidenum">
              <a:rPr lang="id-ID" smtClean="0"/>
              <a:pPr/>
              <a:t>‹#›</a:t>
            </a:fld>
            <a:endParaRPr lang="id-ID"/>
          </a:p>
        </p:txBody>
      </p:sp>
      <p:cxnSp>
        <p:nvCxnSpPr>
          <p:cNvPr id="6" name="Straight Connector 5"/>
          <p:cNvCxnSpPr/>
          <p:nvPr userDrawn="1"/>
        </p:nvCxnSpPr>
        <p:spPr>
          <a:xfrm flipV="1">
            <a:off x="1301631" y="6675129"/>
            <a:ext cx="10285447" cy="8467"/>
          </a:xfrm>
          <a:prstGeom prst="line">
            <a:avLst/>
          </a:prstGeom>
          <a:ln w="12700">
            <a:solidFill>
              <a:srgbClr val="8331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46758" y="6684201"/>
            <a:ext cx="1153637" cy="3396"/>
          </a:xfrm>
          <a:prstGeom prst="line">
            <a:avLst/>
          </a:prstGeom>
          <a:ln w="12700">
            <a:solidFill>
              <a:srgbClr val="83317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0"/>
          </p:nvPr>
        </p:nvSpPr>
        <p:spPr>
          <a:xfrm>
            <a:off x="108413" y="885348"/>
            <a:ext cx="11846520" cy="529786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val 11"/>
          <p:cNvSpPr/>
          <p:nvPr userDrawn="1"/>
        </p:nvSpPr>
        <p:spPr>
          <a:xfrm>
            <a:off x="10848623" y="-394973"/>
            <a:ext cx="3657600" cy="2768600"/>
          </a:xfrm>
          <a:prstGeom prst="ellipse">
            <a:avLst/>
          </a:prstGeom>
          <a:no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userDrawn="1"/>
        </p:nvSpPr>
        <p:spPr>
          <a:xfrm>
            <a:off x="10555111" y="512812"/>
            <a:ext cx="587023" cy="457200"/>
          </a:xfrm>
          <a:prstGeom prst="ellipse">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userDrawn="1"/>
        </p:nvSpPr>
        <p:spPr>
          <a:xfrm>
            <a:off x="10848623" y="70866"/>
            <a:ext cx="914400" cy="670547"/>
          </a:xfrm>
          <a:prstGeom prst="ellipse">
            <a:avLst/>
          </a:prstGeom>
          <a:solidFill>
            <a:srgbClr val="002554"/>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ED5D9FA-9310-4C7D-8E95-8E8B6A24A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8" y="6207446"/>
            <a:ext cx="2188393" cy="450740"/>
          </a:xfrm>
          <a:prstGeom prst="rect">
            <a:avLst/>
          </a:prstGeom>
        </p:spPr>
      </p:pic>
    </p:spTree>
    <p:extLst>
      <p:ext uri="{BB962C8B-B14F-4D97-AF65-F5344CB8AC3E}">
        <p14:creationId xmlns:p14="http://schemas.microsoft.com/office/powerpoint/2010/main" val="38803687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www.whainfocenter.com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C0F97-C1DA-4BA8-A532-F4BCD025C60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52481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www.whainfocenter.com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C0F97-C1DA-4BA8-A532-F4BCD025C60C}" type="slidenum">
              <a:rPr lang="en-US" smtClean="0"/>
              <a:t>‹#›</a:t>
            </a:fld>
            <a:endParaRPr lang="en-US"/>
          </a:p>
        </p:txBody>
      </p:sp>
    </p:spTree>
    <p:extLst>
      <p:ext uri="{BB962C8B-B14F-4D97-AF65-F5344CB8AC3E}">
        <p14:creationId xmlns:p14="http://schemas.microsoft.com/office/powerpoint/2010/main" val="341151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www.whainfocenter.com </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7C0F97-C1DA-4BA8-A532-F4BCD025C60C}" type="slidenum">
              <a:rPr lang="en-US" smtClean="0"/>
              <a:pPr/>
              <a:t>‹#›</a:t>
            </a:fld>
            <a:endParaRPr lang="en-US"/>
          </a:p>
        </p:txBody>
      </p:sp>
    </p:spTree>
    <p:extLst>
      <p:ext uri="{BB962C8B-B14F-4D97-AF65-F5344CB8AC3E}">
        <p14:creationId xmlns:p14="http://schemas.microsoft.com/office/powerpoint/2010/main" val="376646682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www.whainfocenter.com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7C0F97-C1DA-4BA8-A532-F4BCD025C60C}" type="slidenum">
              <a:rPr lang="en-US" smtClean="0"/>
              <a:t>‹#›</a:t>
            </a:fld>
            <a:endParaRPr lang="en-US"/>
          </a:p>
        </p:txBody>
      </p:sp>
    </p:spTree>
    <p:extLst>
      <p:ext uri="{BB962C8B-B14F-4D97-AF65-F5344CB8AC3E}">
        <p14:creationId xmlns:p14="http://schemas.microsoft.com/office/powerpoint/2010/main" val="19733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www.whainfocenter.com </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07C0F97-C1DA-4BA8-A532-F4BCD025C60C}" type="slidenum">
              <a:rPr lang="en-US" smtClean="0"/>
              <a:t>‹#›</a:t>
            </a:fld>
            <a:endParaRPr lang="en-US"/>
          </a:p>
        </p:txBody>
      </p:sp>
      <p:pic>
        <p:nvPicPr>
          <p:cNvPr id="2" name="Picture 1">
            <a:extLst>
              <a:ext uri="{FF2B5EF4-FFF2-40B4-BE49-F238E27FC236}">
                <a16:creationId xmlns:a16="http://schemas.microsoft.com/office/drawing/2014/main" id="{8CBD9BD5-4405-20AE-2EA7-950F004FAB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36" b="18164"/>
          <a:stretch/>
        </p:blipFill>
        <p:spPr>
          <a:xfrm>
            <a:off x="4588092" y="6253205"/>
            <a:ext cx="3048000" cy="606033"/>
          </a:xfrm>
          <a:prstGeom prst="rect">
            <a:avLst/>
          </a:prstGeom>
        </p:spPr>
      </p:pic>
    </p:spTree>
    <p:extLst>
      <p:ext uri="{BB962C8B-B14F-4D97-AF65-F5344CB8AC3E}">
        <p14:creationId xmlns:p14="http://schemas.microsoft.com/office/powerpoint/2010/main" val="205443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www.whainfocenter.com </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7C0F97-C1DA-4BA8-A532-F4BCD025C60C}" type="slidenum">
              <a:rPr lang="en-US" smtClean="0"/>
              <a:pPr/>
              <a:t>‹#›</a:t>
            </a:fld>
            <a:endParaRPr lang="en-US"/>
          </a:p>
        </p:txBody>
      </p:sp>
      <p:pic>
        <p:nvPicPr>
          <p:cNvPr id="10" name="Picture 9">
            <a:extLst>
              <a:ext uri="{FF2B5EF4-FFF2-40B4-BE49-F238E27FC236}">
                <a16:creationId xmlns:a16="http://schemas.microsoft.com/office/drawing/2014/main" id="{CA143EDF-AE63-BF70-1D0E-01980C71F5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36" b="18164"/>
          <a:stretch/>
        </p:blipFill>
        <p:spPr>
          <a:xfrm>
            <a:off x="533400" y="4853359"/>
            <a:ext cx="3048000" cy="606031"/>
          </a:xfrm>
          <a:prstGeom prst="rect">
            <a:avLst/>
          </a:prstGeom>
        </p:spPr>
      </p:pic>
    </p:spTree>
    <p:extLst>
      <p:ext uri="{BB962C8B-B14F-4D97-AF65-F5344CB8AC3E}">
        <p14:creationId xmlns:p14="http://schemas.microsoft.com/office/powerpoint/2010/main" val="347265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www.whainfocenter.com </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C0F97-C1DA-4BA8-A532-F4BCD025C60C}" type="slidenum">
              <a:rPr lang="en-US" smtClean="0"/>
              <a:t>‹#›</a:t>
            </a:fld>
            <a:endParaRPr lang="en-US"/>
          </a:p>
        </p:txBody>
      </p:sp>
    </p:spTree>
    <p:extLst>
      <p:ext uri="{BB962C8B-B14F-4D97-AF65-F5344CB8AC3E}">
        <p14:creationId xmlns:p14="http://schemas.microsoft.com/office/powerpoint/2010/main" val="216518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www.whainfocenter.com </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7C0F97-C1DA-4BA8-A532-F4BCD025C60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92AB2C-36B5-CAC8-E297-4AE17BBFFA89}"/>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25236" b="18164"/>
          <a:stretch/>
        </p:blipFill>
        <p:spPr>
          <a:xfrm>
            <a:off x="4588092" y="6253205"/>
            <a:ext cx="3048000" cy="606033"/>
          </a:xfrm>
          <a:prstGeom prst="rect">
            <a:avLst/>
          </a:prstGeom>
        </p:spPr>
      </p:pic>
    </p:spTree>
    <p:extLst>
      <p:ext uri="{BB962C8B-B14F-4D97-AF65-F5344CB8AC3E}">
        <p14:creationId xmlns:p14="http://schemas.microsoft.com/office/powerpoint/2010/main" val="1694502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677" r:id="rId15"/>
    <p:sldLayoutId id="2147483682" r:id="rId16"/>
    <p:sldLayoutId id="2147483683" r:id="rId17"/>
    <p:sldLayoutId id="2147483685" r:id="rId18"/>
    <p:sldLayoutId id="2147483686" r:id="rId19"/>
    <p:sldLayoutId id="2147483687" r:id="rId20"/>
    <p:sldLayoutId id="2147483691" r:id="rId21"/>
    <p:sldLayoutId id="2147483693" r:id="rId22"/>
    <p:sldLayoutId id="2147483694" r:id="rId23"/>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pricepoint.org/Home.aspx" TargetMode="Externa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checkpoint.wha.org/?state=w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a.org/Community-Health-Nee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aavio.whainfocenter.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technofaq.org/posts/2018/12/best-practices-for-integrating-change-management-and-devops/" TargetMode="External"/><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whainfocenter.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jmueller@wh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customXml" Target="../ink/ink2.xml"/><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hyperlink" Target="https://www.wha.org/Hospital-Finde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955" y="2413731"/>
            <a:ext cx="8809947" cy="1597481"/>
          </a:xfrm>
        </p:spPr>
        <p:txBody>
          <a:bodyPr>
            <a:noAutofit/>
          </a:bodyPr>
          <a:lstStyle/>
          <a:p>
            <a:r>
              <a:rPr lang="en-US" sz="3200" dirty="0"/>
              <a:t>WHA Information Center (WHAIC): ASC Tools for Everyday Use</a:t>
            </a:r>
            <a:endParaRPr lang="en-US" sz="3600" i="1" dirty="0"/>
          </a:p>
        </p:txBody>
      </p:sp>
      <p:sp>
        <p:nvSpPr>
          <p:cNvPr id="3" name="Subtitle 2"/>
          <p:cNvSpPr>
            <a:spLocks noGrp="1"/>
          </p:cNvSpPr>
          <p:nvPr>
            <p:ph type="subTitle" idx="1"/>
          </p:nvPr>
        </p:nvSpPr>
        <p:spPr/>
        <p:txBody>
          <a:bodyPr/>
          <a:lstStyle/>
          <a:p>
            <a:r>
              <a:rPr lang="en-US" kern="0" spc="0" dirty="0"/>
              <a:t>Jennifer Mueller, MBA, RHIA, SHIMSS, FACHE, FAHIMA</a:t>
            </a:r>
          </a:p>
          <a:p>
            <a:r>
              <a:rPr lang="en-US" i="1" kern="0" spc="0" dirty="0"/>
              <a:t>Vice President, Privacy Officer</a:t>
            </a:r>
          </a:p>
        </p:txBody>
      </p:sp>
    </p:spTree>
    <p:extLst>
      <p:ext uri="{BB962C8B-B14F-4D97-AF65-F5344CB8AC3E}">
        <p14:creationId xmlns:p14="http://schemas.microsoft.com/office/powerpoint/2010/main" val="135065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29AF2-6656-427A-8BF7-FE07FE7626EC}"/>
              </a:ext>
            </a:extLst>
          </p:cNvPr>
          <p:cNvSpPr>
            <a:spLocks noGrp="1"/>
          </p:cNvSpPr>
          <p:nvPr>
            <p:ph type="title"/>
          </p:nvPr>
        </p:nvSpPr>
        <p:spPr>
          <a:xfrm>
            <a:off x="7349384" y="640080"/>
            <a:ext cx="3316247" cy="2926080"/>
          </a:xfrm>
        </p:spPr>
        <p:txBody>
          <a:bodyPr vert="horz" lIns="91440" tIns="45720" rIns="91440" bIns="45720" rtlCol="0" anchor="b">
            <a:normAutofit/>
          </a:bodyPr>
          <a:lstStyle/>
          <a:p>
            <a:pPr algn="ctr">
              <a:lnSpc>
                <a:spcPct val="85000"/>
              </a:lnSpc>
            </a:pPr>
            <a:r>
              <a:rPr lang="en-US" sz="3800">
                <a:solidFill>
                  <a:srgbClr val="FFFFFF"/>
                </a:solidFill>
              </a:rPr>
              <a:t>WHA COVID19 Dashboard </a:t>
            </a:r>
            <a:endParaRPr lang="en-US" sz="3800" dirty="0">
              <a:solidFill>
                <a:srgbClr val="FFFFFF"/>
              </a:solidFill>
            </a:endParaRPr>
          </a:p>
        </p:txBody>
      </p:sp>
      <p:sp>
        <p:nvSpPr>
          <p:cNvPr id="2" name="Date Placeholder 1">
            <a:extLst>
              <a:ext uri="{FF2B5EF4-FFF2-40B4-BE49-F238E27FC236}">
                <a16:creationId xmlns:a16="http://schemas.microsoft.com/office/drawing/2014/main" id="{07DAA0B0-35C3-4CDF-ACE8-76D8E19AD00E}"/>
              </a:ext>
            </a:extLst>
          </p:cNvPr>
          <p:cNvSpPr>
            <a:spLocks noGrp="1"/>
          </p:cNvSpPr>
          <p:nvPr>
            <p:ph type="dt" sz="half" idx="10"/>
          </p:nvPr>
        </p:nvSpPr>
        <p:spPr>
          <a:xfrm>
            <a:off x="7596664" y="6459786"/>
            <a:ext cx="2090569" cy="365125"/>
          </a:xfrm>
        </p:spPr>
        <p:txBody>
          <a:bodyPr vert="horz" lIns="91440" tIns="45720" rIns="91440" bIns="45720" rtlCol="0" anchor="ctr">
            <a:normAutofit/>
          </a:bodyPr>
          <a:lstStyle/>
          <a:p>
            <a:pPr defTabSz="914400">
              <a:spcAft>
                <a:spcPts val="600"/>
              </a:spcAft>
            </a:pPr>
            <a:r>
              <a:rPr lang="en-US"/>
              <a:t>www.wha.org</a:t>
            </a:r>
          </a:p>
        </p:txBody>
      </p:sp>
      <p:sp>
        <p:nvSpPr>
          <p:cNvPr id="3" name="Slide Number Placeholder 2">
            <a:extLst>
              <a:ext uri="{FF2B5EF4-FFF2-40B4-BE49-F238E27FC236}">
                <a16:creationId xmlns:a16="http://schemas.microsoft.com/office/drawing/2014/main" id="{29F1D013-00AB-4E2E-B9FC-5EC502665E90}"/>
              </a:ext>
            </a:extLst>
          </p:cNvPr>
          <p:cNvSpPr>
            <a:spLocks noGrp="1"/>
          </p:cNvSpPr>
          <p:nvPr>
            <p:ph type="sldNum" sz="quarter" idx="12"/>
          </p:nvPr>
        </p:nvSpPr>
        <p:spPr>
          <a:xfrm>
            <a:off x="9796930" y="6459786"/>
            <a:ext cx="544168" cy="365125"/>
          </a:xfrm>
        </p:spPr>
        <p:txBody>
          <a:bodyPr vert="horz" lIns="91440" tIns="45720" rIns="91440" bIns="45720" rtlCol="0" anchor="ctr">
            <a:normAutofit/>
          </a:bodyPr>
          <a:lstStyle/>
          <a:p>
            <a:pPr defTabSz="914400">
              <a:spcAft>
                <a:spcPts val="600"/>
              </a:spcAft>
            </a:pPr>
            <a:fld id="{C07C0F97-C1DA-4BA8-A532-F4BCD025C60C}" type="slidenum">
              <a:rPr lang="en-US" smtClean="0"/>
              <a:pPr defTabSz="914400">
                <a:spcAft>
                  <a:spcPts val="600"/>
                </a:spcAft>
              </a:pPr>
              <a:t>10</a:t>
            </a:fld>
            <a:endParaRPr lang="en-US"/>
          </a:p>
        </p:txBody>
      </p:sp>
      <p:pic>
        <p:nvPicPr>
          <p:cNvPr id="6" name="Picture 5">
            <a:extLst>
              <a:ext uri="{FF2B5EF4-FFF2-40B4-BE49-F238E27FC236}">
                <a16:creationId xmlns:a16="http://schemas.microsoft.com/office/drawing/2014/main" id="{493102FB-88F7-2EE9-0353-A66F4CFC6AF7}"/>
              </a:ext>
            </a:extLst>
          </p:cNvPr>
          <p:cNvPicPr>
            <a:picLocks noChangeAspect="1"/>
          </p:cNvPicPr>
          <p:nvPr/>
        </p:nvPicPr>
        <p:blipFill>
          <a:blip r:embed="rId3"/>
          <a:stretch>
            <a:fillRect/>
          </a:stretch>
        </p:blipFill>
        <p:spPr>
          <a:xfrm>
            <a:off x="1492013" y="188540"/>
            <a:ext cx="5900180" cy="6440861"/>
          </a:xfrm>
          <a:prstGeom prst="rect">
            <a:avLst/>
          </a:prstGeom>
        </p:spPr>
      </p:pic>
    </p:spTree>
    <p:extLst>
      <p:ext uri="{BB962C8B-B14F-4D97-AF65-F5344CB8AC3E}">
        <p14:creationId xmlns:p14="http://schemas.microsoft.com/office/powerpoint/2010/main" val="320701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035A-5727-405A-829D-073B54B54145}"/>
              </a:ext>
            </a:extLst>
          </p:cNvPr>
          <p:cNvSpPr>
            <a:spLocks noGrp="1"/>
          </p:cNvSpPr>
          <p:nvPr>
            <p:ph type="title"/>
          </p:nvPr>
        </p:nvSpPr>
        <p:spPr/>
        <p:txBody>
          <a:bodyPr>
            <a:normAutofit/>
          </a:bodyPr>
          <a:lstStyle/>
          <a:p>
            <a:r>
              <a:rPr lang="en-US" dirty="0">
                <a:hlinkClick r:id="rId3"/>
              </a:rPr>
              <a:t>Transparency: </a:t>
            </a:r>
            <a:r>
              <a:rPr lang="en-US" dirty="0" err="1">
                <a:hlinkClick r:id="rId3"/>
              </a:rPr>
              <a:t>PricePoint</a:t>
            </a:r>
            <a:endParaRPr lang="en-US" dirty="0">
              <a:hlinkClick r:id="rId3"/>
            </a:endParaRPr>
          </a:p>
        </p:txBody>
      </p:sp>
      <p:sp>
        <p:nvSpPr>
          <p:cNvPr id="3" name="Content Placeholder 2">
            <a:extLst>
              <a:ext uri="{FF2B5EF4-FFF2-40B4-BE49-F238E27FC236}">
                <a16:creationId xmlns:a16="http://schemas.microsoft.com/office/drawing/2014/main" id="{7C5C8283-3D22-4D89-847D-946C20D6331B}"/>
              </a:ext>
            </a:extLst>
          </p:cNvPr>
          <p:cNvSpPr>
            <a:spLocks noGrp="1"/>
          </p:cNvSpPr>
          <p:nvPr>
            <p:ph idx="1"/>
          </p:nvPr>
        </p:nvSpPr>
        <p:spPr>
          <a:xfrm>
            <a:off x="1524001" y="1067945"/>
            <a:ext cx="8746047" cy="5096604"/>
          </a:xfrm>
        </p:spPr>
        <p:txBody>
          <a:bodyPr>
            <a:normAutofit/>
          </a:bodyPr>
          <a:lstStyle/>
          <a:p>
            <a:pPr lvl="1"/>
            <a:endParaRPr lang="en-US" sz="2400" b="1" dirty="0"/>
          </a:p>
          <a:p>
            <a:pPr lvl="1"/>
            <a:endParaRPr lang="en-US" sz="2400" b="1" dirty="0"/>
          </a:p>
          <a:p>
            <a:pPr lvl="1"/>
            <a:endParaRPr lang="en-US" sz="2400" b="1" dirty="0"/>
          </a:p>
          <a:p>
            <a:pPr lvl="1"/>
            <a:endParaRPr lang="en-US" sz="2400" b="1" dirty="0"/>
          </a:p>
          <a:p>
            <a:pPr lvl="1"/>
            <a:endParaRPr lang="en-US" sz="2400" b="1" dirty="0"/>
          </a:p>
          <a:p>
            <a:pPr lvl="1"/>
            <a:endParaRPr lang="en-US" sz="2400" b="1" dirty="0"/>
          </a:p>
          <a:p>
            <a:pPr lvl="1"/>
            <a:endParaRPr lang="en-US" sz="2400" b="1" dirty="0"/>
          </a:p>
          <a:p>
            <a:pPr marL="200025" lvl="1" indent="0">
              <a:buNone/>
            </a:pPr>
            <a:endParaRPr lang="en-US" sz="2400" b="1" dirty="0"/>
          </a:p>
        </p:txBody>
      </p:sp>
      <p:sp>
        <p:nvSpPr>
          <p:cNvPr id="4" name="Date Placeholder 3">
            <a:extLst>
              <a:ext uri="{FF2B5EF4-FFF2-40B4-BE49-F238E27FC236}">
                <a16:creationId xmlns:a16="http://schemas.microsoft.com/office/drawing/2014/main" id="{CD132786-6466-4D74-A762-584351311435}"/>
              </a:ext>
            </a:extLst>
          </p:cNvPr>
          <p:cNvSpPr>
            <a:spLocks noGrp="1"/>
          </p:cNvSpPr>
          <p:nvPr>
            <p:ph type="dt" sz="half" idx="10"/>
          </p:nvPr>
        </p:nvSpPr>
        <p:spPr/>
        <p:txBody>
          <a:bodyPr/>
          <a:lstStyle/>
          <a:p>
            <a:pPr>
              <a:defRPr/>
            </a:pPr>
            <a:r>
              <a:rPr lang="en-US">
                <a:latin typeface="Calibri" panose="020F0502020204030204"/>
              </a:rPr>
              <a:t>www.whainfocenter.com </a:t>
            </a:r>
            <a:endParaRPr lang="en-US" dirty="0">
              <a:latin typeface="Calibri" panose="020F0502020204030204"/>
            </a:endParaRPr>
          </a:p>
        </p:txBody>
      </p:sp>
      <p:sp>
        <p:nvSpPr>
          <p:cNvPr id="5" name="Slide Number Placeholder 4">
            <a:extLst>
              <a:ext uri="{FF2B5EF4-FFF2-40B4-BE49-F238E27FC236}">
                <a16:creationId xmlns:a16="http://schemas.microsoft.com/office/drawing/2014/main" id="{5DBAC4E3-54E1-4879-AB7F-BA725F74D135}"/>
              </a:ext>
            </a:extLst>
          </p:cNvPr>
          <p:cNvSpPr>
            <a:spLocks noGrp="1"/>
          </p:cNvSpPr>
          <p:nvPr>
            <p:ph type="sldNum" sz="quarter" idx="12"/>
          </p:nvPr>
        </p:nvSpPr>
        <p:spPr/>
        <p:txBody>
          <a:bodyPr/>
          <a:lstStyle/>
          <a:p>
            <a:pPr>
              <a:defRPr/>
            </a:pPr>
            <a:fld id="{C07C0F97-C1DA-4BA8-A532-F4BCD025C60C}" type="slidenum">
              <a:rPr lang="en-US">
                <a:latin typeface="Calibri" panose="020F0502020204030204"/>
              </a:rPr>
              <a:pPr>
                <a:defRPr/>
              </a:pPr>
              <a:t>11</a:t>
            </a:fld>
            <a:endParaRPr lang="en-US">
              <a:latin typeface="Calibri" panose="020F0502020204030204"/>
            </a:endParaRPr>
          </a:p>
        </p:txBody>
      </p:sp>
      <p:pic>
        <p:nvPicPr>
          <p:cNvPr id="7" name="Picture 6">
            <a:extLst>
              <a:ext uri="{FF2B5EF4-FFF2-40B4-BE49-F238E27FC236}">
                <a16:creationId xmlns:a16="http://schemas.microsoft.com/office/drawing/2014/main" id="{6DBBD2BD-CAD9-4B5A-B9F7-4192D8E92C6C}"/>
              </a:ext>
            </a:extLst>
          </p:cNvPr>
          <p:cNvPicPr>
            <a:picLocks noChangeAspect="1"/>
          </p:cNvPicPr>
          <p:nvPr/>
        </p:nvPicPr>
        <p:blipFill>
          <a:blip r:embed="rId4"/>
          <a:stretch>
            <a:fillRect/>
          </a:stretch>
        </p:blipFill>
        <p:spPr>
          <a:xfrm>
            <a:off x="1623357" y="1167012"/>
            <a:ext cx="6782089" cy="5021261"/>
          </a:xfrm>
          <a:prstGeom prst="rect">
            <a:avLst/>
          </a:prstGeom>
        </p:spPr>
      </p:pic>
      <p:pic>
        <p:nvPicPr>
          <p:cNvPr id="8" name="Picture 7">
            <a:extLst>
              <a:ext uri="{FF2B5EF4-FFF2-40B4-BE49-F238E27FC236}">
                <a16:creationId xmlns:a16="http://schemas.microsoft.com/office/drawing/2014/main" id="{2C283A14-6253-40CC-B4CF-1AAD46863B90}"/>
              </a:ext>
            </a:extLst>
          </p:cNvPr>
          <p:cNvPicPr>
            <a:picLocks noChangeAspect="1"/>
          </p:cNvPicPr>
          <p:nvPr/>
        </p:nvPicPr>
        <p:blipFill>
          <a:blip r:embed="rId5"/>
          <a:stretch>
            <a:fillRect/>
          </a:stretch>
        </p:blipFill>
        <p:spPr>
          <a:xfrm>
            <a:off x="2159515" y="1546155"/>
            <a:ext cx="7853366" cy="4262973"/>
          </a:xfrm>
          <a:prstGeom prst="rect">
            <a:avLst/>
          </a:prstGeom>
        </p:spPr>
      </p:pic>
      <p:pic>
        <p:nvPicPr>
          <p:cNvPr id="9" name="Picture 8">
            <a:extLst>
              <a:ext uri="{FF2B5EF4-FFF2-40B4-BE49-F238E27FC236}">
                <a16:creationId xmlns:a16="http://schemas.microsoft.com/office/drawing/2014/main" id="{A13E4D2F-95BA-4696-84F3-E6E4E86566F0}"/>
              </a:ext>
            </a:extLst>
          </p:cNvPr>
          <p:cNvPicPr>
            <a:picLocks noChangeAspect="1"/>
          </p:cNvPicPr>
          <p:nvPr/>
        </p:nvPicPr>
        <p:blipFill>
          <a:blip r:embed="rId6"/>
          <a:stretch>
            <a:fillRect/>
          </a:stretch>
        </p:blipFill>
        <p:spPr>
          <a:xfrm>
            <a:off x="1922616" y="1584936"/>
            <a:ext cx="7964392" cy="4244759"/>
          </a:xfrm>
          <a:prstGeom prst="rect">
            <a:avLst/>
          </a:prstGeom>
        </p:spPr>
      </p:pic>
      <p:pic>
        <p:nvPicPr>
          <p:cNvPr id="10" name="Picture 9">
            <a:extLst>
              <a:ext uri="{FF2B5EF4-FFF2-40B4-BE49-F238E27FC236}">
                <a16:creationId xmlns:a16="http://schemas.microsoft.com/office/drawing/2014/main" id="{E3661C34-65F8-4A6E-A8B6-159F8A5F811C}"/>
              </a:ext>
            </a:extLst>
          </p:cNvPr>
          <p:cNvPicPr>
            <a:picLocks noChangeAspect="1"/>
          </p:cNvPicPr>
          <p:nvPr/>
        </p:nvPicPr>
        <p:blipFill>
          <a:blip r:embed="rId7"/>
          <a:stretch>
            <a:fillRect/>
          </a:stretch>
        </p:blipFill>
        <p:spPr>
          <a:xfrm>
            <a:off x="2159515" y="1088706"/>
            <a:ext cx="7387836" cy="5099567"/>
          </a:xfrm>
          <a:prstGeom prst="rect">
            <a:avLst/>
          </a:prstGeom>
        </p:spPr>
      </p:pic>
    </p:spTree>
    <p:extLst>
      <p:ext uri="{BB962C8B-B14F-4D97-AF65-F5344CB8AC3E}">
        <p14:creationId xmlns:p14="http://schemas.microsoft.com/office/powerpoint/2010/main" val="19255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555-18C0-4535-A695-1AEAB0F59806}"/>
              </a:ext>
            </a:extLst>
          </p:cNvPr>
          <p:cNvSpPr>
            <a:spLocks noGrp="1"/>
          </p:cNvSpPr>
          <p:nvPr>
            <p:ph type="title"/>
          </p:nvPr>
        </p:nvSpPr>
        <p:spPr/>
        <p:txBody>
          <a:bodyPr/>
          <a:lstStyle/>
          <a:p>
            <a:r>
              <a:rPr lang="en-US" dirty="0">
                <a:hlinkClick r:id="rId3"/>
              </a:rPr>
              <a:t>Website Redesign: </a:t>
            </a:r>
            <a:r>
              <a:rPr lang="en-US" dirty="0" err="1">
                <a:hlinkClick r:id="rId3"/>
              </a:rPr>
              <a:t>CheckPoint</a:t>
            </a:r>
            <a:r>
              <a:rPr lang="en-US" dirty="0">
                <a:hlinkClick r:id="rId3"/>
              </a:rPr>
              <a:t> 4.0</a:t>
            </a:r>
          </a:p>
        </p:txBody>
      </p:sp>
      <p:sp>
        <p:nvSpPr>
          <p:cNvPr id="11" name="Content Placeholder 10">
            <a:extLst>
              <a:ext uri="{FF2B5EF4-FFF2-40B4-BE49-F238E27FC236}">
                <a16:creationId xmlns:a16="http://schemas.microsoft.com/office/drawing/2014/main" id="{A5AF5536-F90A-463D-A2F0-71D46135F9A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B102C24-3981-4933-9D2A-8CBBD36D930E}"/>
              </a:ext>
            </a:extLst>
          </p:cNvPr>
          <p:cNvSpPr>
            <a:spLocks noGrp="1"/>
          </p:cNvSpPr>
          <p:nvPr>
            <p:ph type="dt" sz="half" idx="10"/>
          </p:nvPr>
        </p:nvSpPr>
        <p:spPr/>
        <p:txBody>
          <a:bodyPr/>
          <a:lstStyle/>
          <a:p>
            <a:r>
              <a:rPr lang="en-US"/>
              <a:t>www.whainfocenter.com </a:t>
            </a:r>
            <a:endParaRPr lang="en-US" dirty="0"/>
          </a:p>
        </p:txBody>
      </p:sp>
      <p:sp>
        <p:nvSpPr>
          <p:cNvPr id="5" name="Slide Number Placeholder 4">
            <a:extLst>
              <a:ext uri="{FF2B5EF4-FFF2-40B4-BE49-F238E27FC236}">
                <a16:creationId xmlns:a16="http://schemas.microsoft.com/office/drawing/2014/main" id="{961672D6-C07A-4194-A1E7-251821134076}"/>
              </a:ext>
            </a:extLst>
          </p:cNvPr>
          <p:cNvSpPr>
            <a:spLocks noGrp="1"/>
          </p:cNvSpPr>
          <p:nvPr>
            <p:ph type="sldNum" sz="quarter" idx="12"/>
          </p:nvPr>
        </p:nvSpPr>
        <p:spPr/>
        <p:txBody>
          <a:bodyPr/>
          <a:lstStyle/>
          <a:p>
            <a:fld id="{C07C0F97-C1DA-4BA8-A532-F4BCD025C60C}" type="slidenum">
              <a:rPr lang="en-US" smtClean="0"/>
              <a:t>12</a:t>
            </a:fld>
            <a:endParaRPr lang="en-US"/>
          </a:p>
        </p:txBody>
      </p:sp>
      <p:pic>
        <p:nvPicPr>
          <p:cNvPr id="13" name="Picture 12">
            <a:extLst>
              <a:ext uri="{FF2B5EF4-FFF2-40B4-BE49-F238E27FC236}">
                <a16:creationId xmlns:a16="http://schemas.microsoft.com/office/drawing/2014/main" id="{E5AAB427-12E9-41A7-9EE6-1635965E9058}"/>
              </a:ext>
            </a:extLst>
          </p:cNvPr>
          <p:cNvPicPr>
            <a:picLocks noChangeAspect="1"/>
          </p:cNvPicPr>
          <p:nvPr/>
        </p:nvPicPr>
        <p:blipFill>
          <a:blip r:embed="rId4"/>
          <a:stretch>
            <a:fillRect/>
          </a:stretch>
        </p:blipFill>
        <p:spPr>
          <a:xfrm>
            <a:off x="1666798" y="1067946"/>
            <a:ext cx="8741096" cy="4880655"/>
          </a:xfrm>
          <a:prstGeom prst="rect">
            <a:avLst/>
          </a:prstGeom>
        </p:spPr>
      </p:pic>
    </p:spTree>
    <p:extLst>
      <p:ext uri="{BB962C8B-B14F-4D97-AF65-F5344CB8AC3E}">
        <p14:creationId xmlns:p14="http://schemas.microsoft.com/office/powerpoint/2010/main" val="36675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69FA-2B72-4603-BDE0-78CB9E47C8FA}"/>
              </a:ext>
            </a:extLst>
          </p:cNvPr>
          <p:cNvSpPr>
            <a:spLocks noGrp="1"/>
          </p:cNvSpPr>
          <p:nvPr>
            <p:ph type="title"/>
          </p:nvPr>
        </p:nvSpPr>
        <p:spPr>
          <a:xfrm>
            <a:off x="2346960" y="1072203"/>
            <a:ext cx="7543800" cy="1088068"/>
          </a:xfrm>
        </p:spPr>
        <p:txBody>
          <a:bodyPr>
            <a:normAutofit/>
          </a:bodyPr>
          <a:lstStyle/>
          <a:p>
            <a:r>
              <a:rPr lang="en-US" dirty="0"/>
              <a:t>Social Determinants of Health</a:t>
            </a:r>
          </a:p>
        </p:txBody>
      </p:sp>
      <p:graphicFrame>
        <p:nvGraphicFramePr>
          <p:cNvPr id="7" name="Content Placeholder 2">
            <a:extLst>
              <a:ext uri="{FF2B5EF4-FFF2-40B4-BE49-F238E27FC236}">
                <a16:creationId xmlns:a16="http://schemas.microsoft.com/office/drawing/2014/main" id="{CD9AB6EC-0CEC-4FD7-85E6-7094DE3D3196}"/>
              </a:ext>
            </a:extLst>
          </p:cNvPr>
          <p:cNvGraphicFramePr>
            <a:graphicFrameLocks noGrp="1"/>
          </p:cNvGraphicFramePr>
          <p:nvPr>
            <p:ph idx="1"/>
          </p:nvPr>
        </p:nvGraphicFramePr>
        <p:xfrm>
          <a:off x="2346723" y="243113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E26571A-15EB-4D0B-AADD-A919FD9CBFAC}"/>
              </a:ext>
            </a:extLst>
          </p:cNvPr>
          <p:cNvSpPr>
            <a:spLocks noGrp="1"/>
          </p:cNvSpPr>
          <p:nvPr>
            <p:ph type="dt" sz="half" idx="10"/>
          </p:nvPr>
        </p:nvSpPr>
        <p:spPr>
          <a:xfrm>
            <a:off x="2346966" y="5702091"/>
            <a:ext cx="1854203" cy="273844"/>
          </a:xfrm>
        </p:spPr>
        <p:txBody>
          <a:bodyPr>
            <a:normAutofit/>
          </a:bodyPr>
          <a:lstStyle/>
          <a:p>
            <a:pPr defTabSz="685800">
              <a:spcAft>
                <a:spcPts val="451"/>
              </a:spcAft>
            </a:pPr>
            <a:r>
              <a:rPr lang="en-US">
                <a:latin typeface="Calibri" panose="020F0502020204030204"/>
              </a:rPr>
              <a:t>www.wha.org</a:t>
            </a:r>
          </a:p>
        </p:txBody>
      </p:sp>
      <p:sp>
        <p:nvSpPr>
          <p:cNvPr id="5" name="Slide Number Placeholder 4">
            <a:extLst>
              <a:ext uri="{FF2B5EF4-FFF2-40B4-BE49-F238E27FC236}">
                <a16:creationId xmlns:a16="http://schemas.microsoft.com/office/drawing/2014/main" id="{B8F78737-8DE4-4EEE-AAE3-A0AEAD957E45}"/>
              </a:ext>
            </a:extLst>
          </p:cNvPr>
          <p:cNvSpPr>
            <a:spLocks noGrp="1"/>
          </p:cNvSpPr>
          <p:nvPr>
            <p:ph type="sldNum" sz="quarter" idx="12"/>
          </p:nvPr>
        </p:nvSpPr>
        <p:spPr>
          <a:xfrm>
            <a:off x="8949348" y="5702091"/>
            <a:ext cx="984019" cy="273844"/>
          </a:xfrm>
        </p:spPr>
        <p:txBody>
          <a:bodyPr>
            <a:normAutofit/>
          </a:bodyPr>
          <a:lstStyle/>
          <a:p>
            <a:pPr defTabSz="685800">
              <a:spcAft>
                <a:spcPts val="451"/>
              </a:spcAft>
            </a:pPr>
            <a:fld id="{C07C0F97-C1DA-4BA8-A532-F4BCD025C60C}" type="slidenum">
              <a:rPr lang="en-US">
                <a:latin typeface="Calibri" panose="020F0502020204030204"/>
              </a:rPr>
              <a:pPr defTabSz="685800">
                <a:spcAft>
                  <a:spcPts val="451"/>
                </a:spcAft>
              </a:pPr>
              <a:t>13</a:t>
            </a:fld>
            <a:endParaRPr lang="en-US">
              <a:latin typeface="Calibri" panose="020F0502020204030204"/>
            </a:endParaRPr>
          </a:p>
        </p:txBody>
      </p:sp>
    </p:spTree>
    <p:extLst>
      <p:ext uri="{BB962C8B-B14F-4D97-AF65-F5344CB8AC3E}">
        <p14:creationId xmlns:p14="http://schemas.microsoft.com/office/powerpoint/2010/main" val="222556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0020F-89F5-4664-A53B-9AD4440034D6}"/>
              </a:ext>
            </a:extLst>
          </p:cNvPr>
          <p:cNvSpPr>
            <a:spLocks noGrp="1"/>
          </p:cNvSpPr>
          <p:nvPr>
            <p:ph type="dt" sz="half" idx="10"/>
          </p:nvPr>
        </p:nvSpPr>
        <p:spPr>
          <a:xfrm>
            <a:off x="2346961" y="6459786"/>
            <a:ext cx="1854203" cy="365125"/>
          </a:xfrm>
        </p:spPr>
        <p:txBody>
          <a:bodyPr>
            <a:normAutofit/>
          </a:bodyPr>
          <a:lstStyle/>
          <a:p>
            <a:pPr defTabSz="685800">
              <a:spcAft>
                <a:spcPts val="600"/>
              </a:spcAft>
            </a:pPr>
            <a:r>
              <a:rPr lang="en-US">
                <a:latin typeface="Calibri" panose="020F0502020204030204"/>
              </a:rPr>
              <a:t>www.wha.org</a:t>
            </a:r>
          </a:p>
        </p:txBody>
      </p:sp>
      <p:sp>
        <p:nvSpPr>
          <p:cNvPr id="3" name="Slide Number Placeholder 2">
            <a:extLst>
              <a:ext uri="{FF2B5EF4-FFF2-40B4-BE49-F238E27FC236}">
                <a16:creationId xmlns:a16="http://schemas.microsoft.com/office/drawing/2014/main" id="{AB945AC7-DB6A-401E-B0B7-4865BCD85846}"/>
              </a:ext>
            </a:extLst>
          </p:cNvPr>
          <p:cNvSpPr>
            <a:spLocks noGrp="1"/>
          </p:cNvSpPr>
          <p:nvPr>
            <p:ph type="sldNum" sz="quarter" idx="12"/>
          </p:nvPr>
        </p:nvSpPr>
        <p:spPr>
          <a:xfrm>
            <a:off x="8949344" y="6459786"/>
            <a:ext cx="984019" cy="365125"/>
          </a:xfrm>
        </p:spPr>
        <p:txBody>
          <a:bodyPr>
            <a:normAutofit/>
          </a:bodyPr>
          <a:lstStyle/>
          <a:p>
            <a:pPr defTabSz="685800">
              <a:spcAft>
                <a:spcPts val="600"/>
              </a:spcAft>
            </a:pPr>
            <a:fld id="{C07C0F97-C1DA-4BA8-A532-F4BCD025C60C}" type="slidenum">
              <a:rPr lang="en-US">
                <a:latin typeface="Calibri" panose="020F0502020204030204"/>
              </a:rPr>
              <a:pPr defTabSz="685800">
                <a:spcAft>
                  <a:spcPts val="600"/>
                </a:spcAft>
              </a:pPr>
              <a:t>14</a:t>
            </a:fld>
            <a:endParaRPr lang="en-US">
              <a:latin typeface="Calibri" panose="020F0502020204030204"/>
            </a:endParaRPr>
          </a:p>
        </p:txBody>
      </p:sp>
      <p:graphicFrame>
        <p:nvGraphicFramePr>
          <p:cNvPr id="5" name="Table 4">
            <a:extLst>
              <a:ext uri="{FF2B5EF4-FFF2-40B4-BE49-F238E27FC236}">
                <a16:creationId xmlns:a16="http://schemas.microsoft.com/office/drawing/2014/main" id="{73FF3D37-4D81-47A0-811C-990665723157}"/>
              </a:ext>
            </a:extLst>
          </p:cNvPr>
          <p:cNvGraphicFramePr>
            <a:graphicFrameLocks noGrp="1"/>
          </p:cNvGraphicFramePr>
          <p:nvPr/>
        </p:nvGraphicFramePr>
        <p:xfrm>
          <a:off x="2231517" y="1186805"/>
          <a:ext cx="7752970" cy="4477986"/>
        </p:xfrm>
        <a:graphic>
          <a:graphicData uri="http://schemas.openxmlformats.org/drawingml/2006/table">
            <a:tbl>
              <a:tblPr firstRow="1" bandRow="1">
                <a:tableStyleId>{3B4B98B0-60AC-42C2-AFA5-B58CD77FA1E5}</a:tableStyleId>
              </a:tblPr>
              <a:tblGrid>
                <a:gridCol w="3603035">
                  <a:extLst>
                    <a:ext uri="{9D8B030D-6E8A-4147-A177-3AD203B41FA5}">
                      <a16:colId xmlns:a16="http://schemas.microsoft.com/office/drawing/2014/main" val="203673121"/>
                    </a:ext>
                  </a:extLst>
                </a:gridCol>
                <a:gridCol w="4149935">
                  <a:extLst>
                    <a:ext uri="{9D8B030D-6E8A-4147-A177-3AD203B41FA5}">
                      <a16:colId xmlns:a16="http://schemas.microsoft.com/office/drawing/2014/main" val="1180176960"/>
                    </a:ext>
                  </a:extLst>
                </a:gridCol>
              </a:tblGrid>
              <a:tr h="292871">
                <a:tc>
                  <a:txBody>
                    <a:bodyPr/>
                    <a:lstStyle/>
                    <a:p>
                      <a:r>
                        <a:rPr lang="en-US" sz="1200"/>
                        <a:t>ICD-10-CM Code Category</a:t>
                      </a:r>
                    </a:p>
                  </a:txBody>
                  <a:tcPr marL="75208" marR="75208" marT="37605" marB="37605"/>
                </a:tc>
                <a:tc>
                  <a:txBody>
                    <a:bodyPr/>
                    <a:lstStyle/>
                    <a:p>
                      <a:r>
                        <a:rPr lang="en-US" sz="1200"/>
                        <a:t>Problems/Risk Factor Included in Category</a:t>
                      </a:r>
                    </a:p>
                  </a:txBody>
                  <a:tcPr marL="75208" marR="75208" marT="37605" marB="37605"/>
                </a:tc>
                <a:extLst>
                  <a:ext uri="{0D108BD9-81ED-4DB2-BD59-A6C34878D82A}">
                    <a16:rowId xmlns:a16="http://schemas.microsoft.com/office/drawing/2014/main" val="3758669591"/>
                  </a:ext>
                </a:extLst>
              </a:tr>
              <a:tr h="655639">
                <a:tc>
                  <a:txBody>
                    <a:bodyPr/>
                    <a:lstStyle/>
                    <a:p>
                      <a:r>
                        <a:rPr lang="en-US" sz="1200">
                          <a:solidFill>
                            <a:srgbClr val="FF0000"/>
                          </a:solidFill>
                        </a:rPr>
                        <a:t>Z55 – Problems related to education and literacy</a:t>
                      </a:r>
                    </a:p>
                  </a:txBody>
                  <a:tcPr marL="75208" marR="75208" marT="37605" marB="37605"/>
                </a:tc>
                <a:tc>
                  <a:txBody>
                    <a:bodyPr/>
                    <a:lstStyle/>
                    <a:p>
                      <a:r>
                        <a:rPr lang="en-US" sz="1200"/>
                        <a:t>Illiteracy, schooling unavailable, underachievement in a school, educational maladjustment and discord with teachers and classmates.</a:t>
                      </a:r>
                    </a:p>
                  </a:txBody>
                  <a:tcPr marL="75208" marR="75208" marT="37605" marB="37605"/>
                </a:tc>
                <a:extLst>
                  <a:ext uri="{0D108BD9-81ED-4DB2-BD59-A6C34878D82A}">
                    <a16:rowId xmlns:a16="http://schemas.microsoft.com/office/drawing/2014/main" val="131803618"/>
                  </a:ext>
                </a:extLst>
              </a:tr>
              <a:tr h="837023">
                <a:tc>
                  <a:txBody>
                    <a:bodyPr/>
                    <a:lstStyle/>
                    <a:p>
                      <a:r>
                        <a:rPr lang="en-US" sz="1200">
                          <a:solidFill>
                            <a:srgbClr val="FF0000"/>
                          </a:solidFill>
                        </a:rPr>
                        <a:t>Z56 – Problems related to employment and unemployment</a:t>
                      </a:r>
                    </a:p>
                  </a:txBody>
                  <a:tcPr marL="75208" marR="75208" marT="37605" marB="37605"/>
                </a:tc>
                <a:tc>
                  <a:txBody>
                    <a:bodyPr/>
                    <a:lstStyle/>
                    <a:p>
                      <a:r>
                        <a:rPr lang="en-US" sz="1200"/>
                        <a:t>Unemployment, change of job, threat of job loss, stressful</a:t>
                      </a:r>
                    </a:p>
                    <a:p>
                      <a:r>
                        <a:rPr lang="en-US" sz="1200"/>
                        <a:t>work schedule, discord with boss and workmates, uncongenial work environment, sexual harassment on the job, and military deployment status.</a:t>
                      </a:r>
                    </a:p>
                  </a:txBody>
                  <a:tcPr marL="75208" marR="75208" marT="37605" marB="37605"/>
                </a:tc>
                <a:extLst>
                  <a:ext uri="{0D108BD9-81ED-4DB2-BD59-A6C34878D82A}">
                    <a16:rowId xmlns:a16="http://schemas.microsoft.com/office/drawing/2014/main" val="3401285166"/>
                  </a:ext>
                </a:extLst>
              </a:tr>
              <a:tr h="837023">
                <a:tc>
                  <a:txBody>
                    <a:bodyPr/>
                    <a:lstStyle/>
                    <a:p>
                      <a:r>
                        <a:rPr lang="en-US" sz="1200">
                          <a:solidFill>
                            <a:srgbClr val="FF0000"/>
                          </a:solidFill>
                        </a:rPr>
                        <a:t>Z57 – Occupational exposure to risk factors</a:t>
                      </a:r>
                    </a:p>
                  </a:txBody>
                  <a:tcPr marL="75208" marR="75208" marT="37605" marB="37605"/>
                </a:tc>
                <a:tc>
                  <a:txBody>
                    <a:bodyPr/>
                    <a:lstStyle/>
                    <a:p>
                      <a:r>
                        <a:rPr lang="en-US" sz="1200" dirty="0"/>
                        <a:t>Occupational exposure to noise, radiation, dust, environmental tobacco smoke, toxic agents in agriculture, toxic agents in other industries, extreme temperature, and vibration.</a:t>
                      </a:r>
                    </a:p>
                  </a:txBody>
                  <a:tcPr marL="75208" marR="75208" marT="37605" marB="37605"/>
                </a:tc>
                <a:extLst>
                  <a:ext uri="{0D108BD9-81ED-4DB2-BD59-A6C34878D82A}">
                    <a16:rowId xmlns:a16="http://schemas.microsoft.com/office/drawing/2014/main" val="3186094016"/>
                  </a:ext>
                </a:extLst>
              </a:tr>
              <a:tr h="1018407">
                <a:tc>
                  <a:txBody>
                    <a:bodyPr/>
                    <a:lstStyle/>
                    <a:p>
                      <a:r>
                        <a:rPr lang="en-US" sz="1200">
                          <a:solidFill>
                            <a:srgbClr val="FF0000"/>
                          </a:solidFill>
                        </a:rPr>
                        <a:t>Z59 – Problems related to housing and economic circumstances</a:t>
                      </a:r>
                    </a:p>
                  </a:txBody>
                  <a:tcPr marL="75208" marR="75208" marT="37605" marB="37605"/>
                </a:tc>
                <a:tc>
                  <a:txBody>
                    <a:bodyPr/>
                    <a:lstStyle/>
                    <a:p>
                      <a:r>
                        <a:rPr lang="en-US" sz="1200"/>
                        <a:t>Homelessness, inadequate housing, discord with neighbors, lodgers and landlord, problems related to living in residential institutions, lack of adequate food and safe drinking water, extreme poverty, low income, insufficient social insurance and welfare support.</a:t>
                      </a:r>
                    </a:p>
                  </a:txBody>
                  <a:tcPr marL="75208" marR="75208" marT="37605" marB="37605"/>
                </a:tc>
                <a:extLst>
                  <a:ext uri="{0D108BD9-81ED-4DB2-BD59-A6C34878D82A}">
                    <a16:rowId xmlns:a16="http://schemas.microsoft.com/office/drawing/2014/main" val="4257383224"/>
                  </a:ext>
                </a:extLst>
              </a:tr>
              <a:tr h="837023">
                <a:tc>
                  <a:txBody>
                    <a:bodyPr/>
                    <a:lstStyle/>
                    <a:p>
                      <a:r>
                        <a:rPr lang="en-US" sz="1200">
                          <a:solidFill>
                            <a:srgbClr val="FF0000"/>
                          </a:solidFill>
                        </a:rPr>
                        <a:t>Z60 – Problems related to social environment</a:t>
                      </a:r>
                    </a:p>
                  </a:txBody>
                  <a:tcPr marL="75208" marR="75208" marT="37605" marB="37605"/>
                </a:tc>
                <a:tc>
                  <a:txBody>
                    <a:bodyPr/>
                    <a:lstStyle/>
                    <a:p>
                      <a:r>
                        <a:rPr lang="en-US" sz="1200" dirty="0"/>
                        <a:t>Adjustment to life-cycle transitions, living alone, acculturation</a:t>
                      </a:r>
                    </a:p>
                    <a:p>
                      <a:r>
                        <a:rPr lang="en-US" sz="1200" dirty="0"/>
                        <a:t>difficulty, social exclusion and rejection, target of adverse</a:t>
                      </a:r>
                    </a:p>
                    <a:p>
                      <a:r>
                        <a:rPr lang="en-US" sz="1200" dirty="0"/>
                        <a:t>discrimination and persecution.</a:t>
                      </a:r>
                    </a:p>
                  </a:txBody>
                  <a:tcPr marL="75208" marR="75208" marT="37605" marB="37605"/>
                </a:tc>
                <a:extLst>
                  <a:ext uri="{0D108BD9-81ED-4DB2-BD59-A6C34878D82A}">
                    <a16:rowId xmlns:a16="http://schemas.microsoft.com/office/drawing/2014/main" val="2818631694"/>
                  </a:ext>
                </a:extLst>
              </a:tr>
            </a:tbl>
          </a:graphicData>
        </a:graphic>
      </p:graphicFrame>
    </p:spTree>
    <p:extLst>
      <p:ext uri="{BB962C8B-B14F-4D97-AF65-F5344CB8AC3E}">
        <p14:creationId xmlns:p14="http://schemas.microsoft.com/office/powerpoint/2010/main" val="235365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341EB-B3D3-401C-A213-FA448130FC10}"/>
              </a:ext>
            </a:extLst>
          </p:cNvPr>
          <p:cNvSpPr>
            <a:spLocks noGrp="1"/>
          </p:cNvSpPr>
          <p:nvPr>
            <p:ph type="dt" sz="half" idx="10"/>
          </p:nvPr>
        </p:nvSpPr>
        <p:spPr>
          <a:xfrm>
            <a:off x="2346961" y="6459786"/>
            <a:ext cx="1854203" cy="365125"/>
          </a:xfrm>
        </p:spPr>
        <p:txBody>
          <a:bodyPr>
            <a:normAutofit/>
          </a:bodyPr>
          <a:lstStyle/>
          <a:p>
            <a:pPr defTabSz="685800">
              <a:spcAft>
                <a:spcPts val="600"/>
              </a:spcAft>
            </a:pPr>
            <a:r>
              <a:rPr lang="en-US">
                <a:latin typeface="Calibri" panose="020F0502020204030204"/>
              </a:rPr>
              <a:t>www.wha.org</a:t>
            </a:r>
          </a:p>
        </p:txBody>
      </p:sp>
      <p:sp>
        <p:nvSpPr>
          <p:cNvPr id="3" name="Slide Number Placeholder 2">
            <a:extLst>
              <a:ext uri="{FF2B5EF4-FFF2-40B4-BE49-F238E27FC236}">
                <a16:creationId xmlns:a16="http://schemas.microsoft.com/office/drawing/2014/main" id="{AFE0D7BA-6515-4209-89BA-34EF1E8EC961}"/>
              </a:ext>
            </a:extLst>
          </p:cNvPr>
          <p:cNvSpPr>
            <a:spLocks noGrp="1"/>
          </p:cNvSpPr>
          <p:nvPr>
            <p:ph type="sldNum" sz="quarter" idx="12"/>
          </p:nvPr>
        </p:nvSpPr>
        <p:spPr>
          <a:xfrm>
            <a:off x="8949344" y="6459786"/>
            <a:ext cx="984019" cy="365125"/>
          </a:xfrm>
        </p:spPr>
        <p:txBody>
          <a:bodyPr>
            <a:normAutofit/>
          </a:bodyPr>
          <a:lstStyle/>
          <a:p>
            <a:pPr defTabSz="685800">
              <a:spcAft>
                <a:spcPts val="600"/>
              </a:spcAft>
            </a:pPr>
            <a:fld id="{C07C0F97-C1DA-4BA8-A532-F4BCD025C60C}" type="slidenum">
              <a:rPr lang="en-US">
                <a:latin typeface="Calibri" panose="020F0502020204030204"/>
              </a:rPr>
              <a:pPr defTabSz="685800">
                <a:spcAft>
                  <a:spcPts val="600"/>
                </a:spcAft>
              </a:pPr>
              <a:t>15</a:t>
            </a:fld>
            <a:endParaRPr lang="en-US">
              <a:latin typeface="Calibri" panose="020F0502020204030204"/>
            </a:endParaRPr>
          </a:p>
        </p:txBody>
      </p:sp>
      <p:graphicFrame>
        <p:nvGraphicFramePr>
          <p:cNvPr id="4" name="Table 3">
            <a:extLst>
              <a:ext uri="{FF2B5EF4-FFF2-40B4-BE49-F238E27FC236}">
                <a16:creationId xmlns:a16="http://schemas.microsoft.com/office/drawing/2014/main" id="{C30C09F9-FDA4-4F5F-97F4-77EC30D0A7EE}"/>
              </a:ext>
            </a:extLst>
          </p:cNvPr>
          <p:cNvGraphicFramePr>
            <a:graphicFrameLocks noGrp="1"/>
          </p:cNvGraphicFramePr>
          <p:nvPr/>
        </p:nvGraphicFramePr>
        <p:xfrm>
          <a:off x="2356529" y="905933"/>
          <a:ext cx="7502946" cy="5039730"/>
        </p:xfrm>
        <a:graphic>
          <a:graphicData uri="http://schemas.openxmlformats.org/drawingml/2006/table">
            <a:tbl>
              <a:tblPr firstRow="1" bandRow="1">
                <a:tableStyleId>{3B4B98B0-60AC-42C2-AFA5-B58CD77FA1E5}</a:tableStyleId>
              </a:tblPr>
              <a:tblGrid>
                <a:gridCol w="3572965">
                  <a:extLst>
                    <a:ext uri="{9D8B030D-6E8A-4147-A177-3AD203B41FA5}">
                      <a16:colId xmlns:a16="http://schemas.microsoft.com/office/drawing/2014/main" val="203673121"/>
                    </a:ext>
                  </a:extLst>
                </a:gridCol>
                <a:gridCol w="3929981">
                  <a:extLst>
                    <a:ext uri="{9D8B030D-6E8A-4147-A177-3AD203B41FA5}">
                      <a16:colId xmlns:a16="http://schemas.microsoft.com/office/drawing/2014/main" val="1180176960"/>
                    </a:ext>
                  </a:extLst>
                </a:gridCol>
              </a:tblGrid>
              <a:tr h="302217">
                <a:tc>
                  <a:txBody>
                    <a:bodyPr/>
                    <a:lstStyle/>
                    <a:p>
                      <a:r>
                        <a:rPr lang="en-US" sz="1200"/>
                        <a:t>ICD-10-CM Code Category</a:t>
                      </a:r>
                    </a:p>
                  </a:txBody>
                  <a:tcPr marL="75976" marR="75976" marT="37989" marB="37989"/>
                </a:tc>
                <a:tc>
                  <a:txBody>
                    <a:bodyPr/>
                    <a:lstStyle/>
                    <a:p>
                      <a:r>
                        <a:rPr lang="en-US" sz="1200"/>
                        <a:t>Problems/Risk Factor Included in Category</a:t>
                      </a:r>
                    </a:p>
                  </a:txBody>
                  <a:tcPr marL="75976" marR="75976" marT="37989" marB="37989"/>
                </a:tc>
                <a:extLst>
                  <a:ext uri="{0D108BD9-81ED-4DB2-BD59-A6C34878D82A}">
                    <a16:rowId xmlns:a16="http://schemas.microsoft.com/office/drawing/2014/main" val="3758669591"/>
                  </a:ext>
                </a:extLst>
              </a:tr>
              <a:tr h="1787962">
                <a:tc>
                  <a:txBody>
                    <a:bodyPr/>
                    <a:lstStyle/>
                    <a:p>
                      <a:r>
                        <a:rPr lang="en-US" sz="1200">
                          <a:solidFill>
                            <a:srgbClr val="FF0000"/>
                          </a:solidFill>
                        </a:rPr>
                        <a:t>Z62 – Problems related to upbringing</a:t>
                      </a:r>
                    </a:p>
                  </a:txBody>
                  <a:tcPr marL="75976" marR="75976" marT="37989" marB="37989"/>
                </a:tc>
                <a:tc>
                  <a:txBody>
                    <a:bodyPr/>
                    <a:lstStyle/>
                    <a:p>
                      <a:r>
                        <a:rPr lang="en-US" sz="1200"/>
                        <a:t>Inadequate parental supervision and control, parental overprotection, upbringing away from parents, child in welfare custody, institutional upbringing, hostility towards and scapegoating of child, inappropriate excessive parental pressure, personal history of abuse in childhood, personal history of neglect in childhood, Z62.819 Personal history of</a:t>
                      </a:r>
                    </a:p>
                    <a:p>
                      <a:r>
                        <a:rPr lang="en-US" sz="1200"/>
                        <a:t>unspecified abuse in childhood, Parent-child conflict, and sibling rivalry.</a:t>
                      </a:r>
                    </a:p>
                  </a:txBody>
                  <a:tcPr marL="75976" marR="75976" marT="37989" marB="37989"/>
                </a:tc>
                <a:extLst>
                  <a:ext uri="{0D108BD9-81ED-4DB2-BD59-A6C34878D82A}">
                    <a16:rowId xmlns:a16="http://schemas.microsoft.com/office/drawing/2014/main" val="3638881124"/>
                  </a:ext>
                </a:extLst>
              </a:tr>
              <a:tr h="1416526">
                <a:tc>
                  <a:txBody>
                    <a:bodyPr/>
                    <a:lstStyle/>
                    <a:p>
                      <a:r>
                        <a:rPr lang="en-US" sz="1200">
                          <a:solidFill>
                            <a:srgbClr val="FF0000"/>
                          </a:solidFill>
                        </a:rPr>
                        <a:t>Z63 – Other problems related to primary support group, including family circumstances</a:t>
                      </a:r>
                    </a:p>
                  </a:txBody>
                  <a:tcPr marL="75976" marR="75976" marT="37989" marB="37989"/>
                </a:tc>
                <a:tc>
                  <a:txBody>
                    <a:bodyPr/>
                    <a:lstStyle/>
                    <a:p>
                      <a:r>
                        <a:rPr lang="en-US" sz="1200"/>
                        <a:t>Absence of family member, disappearance and death of family member, disruption of family by separation and divorce, dependent relative needing care at home, stressful life events affecting family and household, stress on family due to return of family member from military deployment, alcoholism and drug addiction in family.</a:t>
                      </a:r>
                    </a:p>
                  </a:txBody>
                  <a:tcPr marL="75976" marR="75976" marT="37989" marB="37989"/>
                </a:tc>
                <a:extLst>
                  <a:ext uri="{0D108BD9-81ED-4DB2-BD59-A6C34878D82A}">
                    <a16:rowId xmlns:a16="http://schemas.microsoft.com/office/drawing/2014/main" val="3273152218"/>
                  </a:ext>
                </a:extLst>
              </a:tr>
              <a:tr h="487935">
                <a:tc>
                  <a:txBody>
                    <a:bodyPr/>
                    <a:lstStyle/>
                    <a:p>
                      <a:r>
                        <a:rPr lang="en-US" sz="1200">
                          <a:solidFill>
                            <a:srgbClr val="FF0000"/>
                          </a:solidFill>
                        </a:rPr>
                        <a:t>Z64 – Problems related to certain psychosocial circumstances</a:t>
                      </a:r>
                    </a:p>
                  </a:txBody>
                  <a:tcPr marL="75976" marR="75976" marT="37989" marB="37989"/>
                </a:tc>
                <a:tc>
                  <a:txBody>
                    <a:bodyPr/>
                    <a:lstStyle/>
                    <a:p>
                      <a:r>
                        <a:rPr lang="en-US" sz="1200"/>
                        <a:t>Unwanted pregnancy, multiparity, and discord with counselors.</a:t>
                      </a:r>
                    </a:p>
                  </a:txBody>
                  <a:tcPr marL="75976" marR="75976" marT="37989" marB="37989"/>
                </a:tc>
                <a:extLst>
                  <a:ext uri="{0D108BD9-81ED-4DB2-BD59-A6C34878D82A}">
                    <a16:rowId xmlns:a16="http://schemas.microsoft.com/office/drawing/2014/main" val="1515572776"/>
                  </a:ext>
                </a:extLst>
              </a:tr>
              <a:tr h="1045090">
                <a:tc>
                  <a:txBody>
                    <a:bodyPr/>
                    <a:lstStyle/>
                    <a:p>
                      <a:r>
                        <a:rPr lang="en-US" sz="1200">
                          <a:solidFill>
                            <a:srgbClr val="FF0000"/>
                          </a:solidFill>
                        </a:rPr>
                        <a:t>Z65 – Problems related to other psychosocial circumstances</a:t>
                      </a:r>
                    </a:p>
                  </a:txBody>
                  <a:tcPr marL="75976" marR="75976" marT="37989" marB="37989"/>
                </a:tc>
                <a:tc>
                  <a:txBody>
                    <a:bodyPr/>
                    <a:lstStyle/>
                    <a:p>
                      <a:r>
                        <a:rPr lang="en-US" sz="1200"/>
                        <a:t>Conviction in civil and criminal proceedings without imprisonment, imprisonment and other incarceration, release from prison, other legal circumstances, victim of crime and terrorism, and exposure to disaster, war and other hostilities.</a:t>
                      </a:r>
                    </a:p>
                  </a:txBody>
                  <a:tcPr marL="75976" marR="75976" marT="37989" marB="37989"/>
                </a:tc>
                <a:extLst>
                  <a:ext uri="{0D108BD9-81ED-4DB2-BD59-A6C34878D82A}">
                    <a16:rowId xmlns:a16="http://schemas.microsoft.com/office/drawing/2014/main" val="3266932638"/>
                  </a:ext>
                </a:extLst>
              </a:tr>
            </a:tbl>
          </a:graphicData>
        </a:graphic>
      </p:graphicFrame>
    </p:spTree>
    <p:extLst>
      <p:ext uri="{BB962C8B-B14F-4D97-AF65-F5344CB8AC3E}">
        <p14:creationId xmlns:p14="http://schemas.microsoft.com/office/powerpoint/2010/main" val="299871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A252-16B1-4689-88EC-814B3ADF1A26}"/>
              </a:ext>
            </a:extLst>
          </p:cNvPr>
          <p:cNvSpPr>
            <a:spLocks noGrp="1"/>
          </p:cNvSpPr>
          <p:nvPr>
            <p:ph type="title"/>
          </p:nvPr>
        </p:nvSpPr>
        <p:spPr>
          <a:xfrm>
            <a:off x="1893278" y="605896"/>
            <a:ext cx="2313633" cy="5646208"/>
          </a:xfrm>
        </p:spPr>
        <p:txBody>
          <a:bodyPr anchor="ctr">
            <a:normAutofit/>
          </a:bodyPr>
          <a:lstStyle/>
          <a:p>
            <a:r>
              <a:rPr lang="en-US" sz="3100">
                <a:solidFill>
                  <a:srgbClr val="FFFFFF"/>
                </a:solidFill>
              </a:rPr>
              <a:t>Goal of CHNA Dashboard</a:t>
            </a:r>
          </a:p>
        </p:txBody>
      </p:sp>
      <p:sp>
        <p:nvSpPr>
          <p:cNvPr id="3" name="Content Placeholder 2">
            <a:extLst>
              <a:ext uri="{FF2B5EF4-FFF2-40B4-BE49-F238E27FC236}">
                <a16:creationId xmlns:a16="http://schemas.microsoft.com/office/drawing/2014/main" id="{5A0FD11C-F7A5-44FE-AD8E-51F9907589FA}"/>
              </a:ext>
            </a:extLst>
          </p:cNvPr>
          <p:cNvSpPr>
            <a:spLocks noGrp="1"/>
          </p:cNvSpPr>
          <p:nvPr>
            <p:ph idx="1"/>
          </p:nvPr>
        </p:nvSpPr>
        <p:spPr>
          <a:xfrm>
            <a:off x="4696784" y="605896"/>
            <a:ext cx="5918946" cy="5646208"/>
          </a:xfrm>
        </p:spPr>
        <p:txBody>
          <a:bodyPr anchor="ctr">
            <a:normAutofit/>
          </a:bodyPr>
          <a:lstStyle/>
          <a:p>
            <a:pPr marL="0" indent="0">
              <a:buNone/>
            </a:pPr>
            <a:r>
              <a:rPr lang="en-US" dirty="0"/>
              <a:t>The goal of the CHNA Mapping Tool is to allow hospitals, and their community partners, the opportunity to identify areas of need in their community through the comparison of clinical conditions and community characteristics. </a:t>
            </a:r>
          </a:p>
        </p:txBody>
      </p:sp>
      <p:sp>
        <p:nvSpPr>
          <p:cNvPr id="4" name="Date Placeholder 3">
            <a:extLst>
              <a:ext uri="{FF2B5EF4-FFF2-40B4-BE49-F238E27FC236}">
                <a16:creationId xmlns:a16="http://schemas.microsoft.com/office/drawing/2014/main" id="{4B364401-C635-4FE4-9088-543215741A37}"/>
              </a:ext>
            </a:extLst>
          </p:cNvPr>
          <p:cNvSpPr>
            <a:spLocks noGrp="1"/>
          </p:cNvSpPr>
          <p:nvPr>
            <p:ph type="dt" sz="half" idx="10"/>
          </p:nvPr>
        </p:nvSpPr>
        <p:spPr>
          <a:xfrm>
            <a:off x="1893277" y="6459786"/>
            <a:ext cx="1301528" cy="365125"/>
          </a:xfrm>
        </p:spPr>
        <p:txBody>
          <a:bodyPr>
            <a:normAutofit/>
          </a:bodyPr>
          <a:lstStyle/>
          <a:p>
            <a:pPr>
              <a:spcAft>
                <a:spcPts val="600"/>
              </a:spcAft>
              <a:defRPr/>
            </a:pPr>
            <a:r>
              <a:rPr lang="en-US">
                <a:latin typeface="Calibri" panose="020F0502020204030204"/>
              </a:rPr>
              <a:t>www.wha.org</a:t>
            </a:r>
          </a:p>
        </p:txBody>
      </p:sp>
      <p:sp>
        <p:nvSpPr>
          <p:cNvPr id="5" name="Slide Number Placeholder 4">
            <a:extLst>
              <a:ext uri="{FF2B5EF4-FFF2-40B4-BE49-F238E27FC236}">
                <a16:creationId xmlns:a16="http://schemas.microsoft.com/office/drawing/2014/main" id="{D59594F8-9CA9-4E74-9FA1-399835A51898}"/>
              </a:ext>
            </a:extLst>
          </p:cNvPr>
          <p:cNvSpPr>
            <a:spLocks noGrp="1"/>
          </p:cNvSpPr>
          <p:nvPr>
            <p:ph type="sldNum" sz="quarter" idx="12"/>
          </p:nvPr>
        </p:nvSpPr>
        <p:spPr>
          <a:xfrm>
            <a:off x="9116292" y="6459786"/>
            <a:ext cx="817071" cy="365125"/>
          </a:xfrm>
        </p:spPr>
        <p:txBody>
          <a:bodyPr>
            <a:normAutofit/>
          </a:bodyPr>
          <a:lstStyle/>
          <a:p>
            <a:pPr>
              <a:spcAft>
                <a:spcPts val="600"/>
              </a:spcAft>
              <a:defRPr/>
            </a:pPr>
            <a:fld id="{C07C0F97-C1DA-4BA8-A532-F4BCD025C60C}" type="slidenum">
              <a:rPr lang="en-US">
                <a:solidFill>
                  <a:srgbClr val="637052"/>
                </a:solidFill>
                <a:latin typeface="Calibri" panose="020F0502020204030204"/>
              </a:rPr>
              <a:pPr>
                <a:spcAft>
                  <a:spcPts val="600"/>
                </a:spcAft>
                <a:defRPr/>
              </a:pPr>
              <a:t>16</a:t>
            </a:fld>
            <a:endParaRPr lang="en-US">
              <a:solidFill>
                <a:srgbClr val="637052"/>
              </a:solidFill>
              <a:latin typeface="Calibri" panose="020F0502020204030204"/>
            </a:endParaRPr>
          </a:p>
        </p:txBody>
      </p:sp>
    </p:spTree>
    <p:extLst>
      <p:ext uri="{BB962C8B-B14F-4D97-AF65-F5344CB8AC3E}">
        <p14:creationId xmlns:p14="http://schemas.microsoft.com/office/powerpoint/2010/main" val="961583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0633C-3957-42DA-84F0-D00E0ED74EE2}"/>
              </a:ext>
            </a:extLst>
          </p:cNvPr>
          <p:cNvSpPr>
            <a:spLocks noGrp="1"/>
          </p:cNvSpPr>
          <p:nvPr>
            <p:ph idx="1"/>
          </p:nvPr>
        </p:nvSpPr>
        <p:spPr>
          <a:xfrm>
            <a:off x="1999499" y="5727516"/>
            <a:ext cx="8193826" cy="515477"/>
          </a:xfrm>
        </p:spPr>
        <p:txBody>
          <a:bodyPr vert="horz" lIns="91440" tIns="45720" rIns="91440" bIns="45720" rtlCol="0">
            <a:normAutofit/>
          </a:bodyPr>
          <a:lstStyle/>
          <a:p>
            <a:pPr marL="0" indent="0">
              <a:buNone/>
            </a:pPr>
            <a:r>
              <a:rPr lang="en-US" sz="1700" cap="all" spc="200" dirty="0">
                <a:solidFill>
                  <a:schemeClr val="tx1">
                    <a:lumMod val="85000"/>
                    <a:lumOff val="15000"/>
                  </a:schemeClr>
                </a:solidFill>
                <a:latin typeface="+mj-lt"/>
              </a:rPr>
              <a:t>Community Health Needs Assessment </a:t>
            </a:r>
            <a:r>
              <a:rPr lang="en-US" sz="1700" cap="all" spc="200" dirty="0">
                <a:solidFill>
                  <a:schemeClr val="tx1">
                    <a:lumMod val="85000"/>
                    <a:lumOff val="15000"/>
                  </a:schemeClr>
                </a:solidFill>
                <a:latin typeface="+mj-lt"/>
                <a:hlinkClick r:id="rId3"/>
              </a:rPr>
              <a:t>Map</a:t>
            </a:r>
            <a:endParaRPr lang="en-US" sz="1700" cap="all" spc="200" dirty="0">
              <a:solidFill>
                <a:schemeClr val="tx1">
                  <a:lumMod val="85000"/>
                  <a:lumOff val="15000"/>
                </a:schemeClr>
              </a:solidFill>
              <a:latin typeface="+mj-lt"/>
            </a:endParaRPr>
          </a:p>
        </p:txBody>
      </p:sp>
      <p:sp>
        <p:nvSpPr>
          <p:cNvPr id="4" name="Date Placeholder 3">
            <a:extLst>
              <a:ext uri="{FF2B5EF4-FFF2-40B4-BE49-F238E27FC236}">
                <a16:creationId xmlns:a16="http://schemas.microsoft.com/office/drawing/2014/main" id="{B549804F-6F0F-479D-AA0A-F9DA57686A23}"/>
              </a:ext>
            </a:extLst>
          </p:cNvPr>
          <p:cNvSpPr>
            <a:spLocks noGrp="1"/>
          </p:cNvSpPr>
          <p:nvPr>
            <p:ph type="dt" sz="half" idx="10"/>
          </p:nvPr>
        </p:nvSpPr>
        <p:spPr>
          <a:xfrm>
            <a:off x="2346961" y="6459786"/>
            <a:ext cx="1854203" cy="365125"/>
          </a:xfrm>
        </p:spPr>
        <p:txBody>
          <a:bodyPr vert="horz" lIns="91440" tIns="45720" rIns="91440" bIns="45720" rtlCol="0" anchor="ctr">
            <a:normAutofit/>
          </a:bodyPr>
          <a:lstStyle/>
          <a:p>
            <a:pPr defTabSz="914400">
              <a:spcAft>
                <a:spcPts val="600"/>
              </a:spcAft>
            </a:pPr>
            <a:r>
              <a:rPr lang="en-US"/>
              <a:t>www.whainfocenter.com </a:t>
            </a:r>
          </a:p>
        </p:txBody>
      </p:sp>
      <p:sp>
        <p:nvSpPr>
          <p:cNvPr id="5" name="Slide Number Placeholder 4">
            <a:extLst>
              <a:ext uri="{FF2B5EF4-FFF2-40B4-BE49-F238E27FC236}">
                <a16:creationId xmlns:a16="http://schemas.microsoft.com/office/drawing/2014/main" id="{82C1A9CF-CB7B-42AE-9E32-314ACB47CBD1}"/>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defTabSz="914400">
              <a:spcAft>
                <a:spcPts val="600"/>
              </a:spcAft>
            </a:pPr>
            <a:fld id="{C07C0F97-C1DA-4BA8-A532-F4BCD025C60C}" type="slidenum">
              <a:rPr lang="en-US" smtClean="0"/>
              <a:pPr defTabSz="914400">
                <a:spcAft>
                  <a:spcPts val="600"/>
                </a:spcAft>
              </a:pPr>
              <a:t>17</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D57953B5-0CEB-4200-9FFF-62BC830A8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349" y="527070"/>
            <a:ext cx="8687056" cy="5212234"/>
          </a:xfrm>
          <a:prstGeom prst="rect">
            <a:avLst/>
          </a:prstGeom>
        </p:spPr>
      </p:pic>
    </p:spTree>
    <p:extLst>
      <p:ext uri="{BB962C8B-B14F-4D97-AF65-F5344CB8AC3E}">
        <p14:creationId xmlns:p14="http://schemas.microsoft.com/office/powerpoint/2010/main" val="418244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332-9E13-490D-151F-F124028A3A5E}"/>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B470F08-1A67-FD22-1060-F514304E5533}"/>
              </a:ext>
            </a:extLst>
          </p:cNvPr>
          <p:cNvSpPr>
            <a:spLocks noGrp="1"/>
          </p:cNvSpPr>
          <p:nvPr>
            <p:ph type="dt" sz="half" idx="10"/>
          </p:nvPr>
        </p:nvSpPr>
        <p:spPr/>
        <p:txBody>
          <a:bodyPr/>
          <a:lstStyle/>
          <a:p>
            <a:r>
              <a:rPr lang="en-US"/>
              <a:t>www.whainfocenter.com </a:t>
            </a:r>
            <a:endParaRPr lang="en-US" dirty="0"/>
          </a:p>
        </p:txBody>
      </p:sp>
      <p:sp>
        <p:nvSpPr>
          <p:cNvPr id="5" name="Slide Number Placeholder 4">
            <a:extLst>
              <a:ext uri="{FF2B5EF4-FFF2-40B4-BE49-F238E27FC236}">
                <a16:creationId xmlns:a16="http://schemas.microsoft.com/office/drawing/2014/main" id="{73B2CAB9-A827-487A-F058-2C6018E286FA}"/>
              </a:ext>
            </a:extLst>
          </p:cNvPr>
          <p:cNvSpPr>
            <a:spLocks noGrp="1"/>
          </p:cNvSpPr>
          <p:nvPr>
            <p:ph type="sldNum" sz="quarter" idx="12"/>
          </p:nvPr>
        </p:nvSpPr>
        <p:spPr/>
        <p:txBody>
          <a:bodyPr/>
          <a:lstStyle/>
          <a:p>
            <a:fld id="{C07C0F97-C1DA-4BA8-A532-F4BCD025C60C}" type="slidenum">
              <a:rPr lang="en-US" smtClean="0"/>
              <a:t>18</a:t>
            </a:fld>
            <a:endParaRPr lang="en-US"/>
          </a:p>
        </p:txBody>
      </p:sp>
      <p:sp>
        <p:nvSpPr>
          <p:cNvPr id="6" name="Rectangle 5">
            <a:extLst>
              <a:ext uri="{FF2B5EF4-FFF2-40B4-BE49-F238E27FC236}">
                <a16:creationId xmlns:a16="http://schemas.microsoft.com/office/drawing/2014/main" id="{FB8697D1-5650-1C86-3A9D-E558651B95E3}"/>
              </a:ext>
            </a:extLst>
          </p:cNvPr>
          <p:cNvSpPr/>
          <p:nvPr/>
        </p:nvSpPr>
        <p:spPr>
          <a:xfrm>
            <a:off x="1713175" y="2852085"/>
            <a:ext cx="8711616"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Getting Value from YOUR Data</a:t>
            </a:r>
          </a:p>
        </p:txBody>
      </p:sp>
    </p:spTree>
    <p:extLst>
      <p:ext uri="{BB962C8B-B14F-4D97-AF65-F5344CB8AC3E}">
        <p14:creationId xmlns:p14="http://schemas.microsoft.com/office/powerpoint/2010/main" val="405384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2DBC-9689-4418-877F-AE7E336EAB68}"/>
              </a:ext>
            </a:extLst>
          </p:cNvPr>
          <p:cNvSpPr>
            <a:spLocks noGrp="1"/>
          </p:cNvSpPr>
          <p:nvPr>
            <p:ph type="title"/>
          </p:nvPr>
        </p:nvSpPr>
        <p:spPr/>
        <p:txBody>
          <a:bodyPr/>
          <a:lstStyle/>
          <a:p>
            <a:r>
              <a:rPr lang="en-US" dirty="0" err="1">
                <a:solidFill>
                  <a:schemeClr val="bg1"/>
                </a:solidFill>
              </a:rPr>
              <a:t>Kaavio</a:t>
            </a:r>
            <a:r>
              <a:rPr lang="en-US" dirty="0">
                <a:solidFill>
                  <a:schemeClr val="bg1"/>
                </a:solidFill>
              </a:rPr>
              <a:t>: </a:t>
            </a:r>
            <a:r>
              <a:rPr lang="en-US" dirty="0"/>
              <a:t>WHAIC’s Analytics Engine</a:t>
            </a:r>
            <a:endParaRPr lang="en-US" dirty="0">
              <a:hlinkClick r:id="rId3"/>
            </a:endParaRPr>
          </a:p>
        </p:txBody>
      </p:sp>
      <p:sp>
        <p:nvSpPr>
          <p:cNvPr id="3" name="Content Placeholder 2">
            <a:extLst>
              <a:ext uri="{FF2B5EF4-FFF2-40B4-BE49-F238E27FC236}">
                <a16:creationId xmlns:a16="http://schemas.microsoft.com/office/drawing/2014/main" id="{BB91EE69-B91F-417E-A916-D07BDE8C8EAA}"/>
              </a:ext>
            </a:extLst>
          </p:cNvPr>
          <p:cNvSpPr>
            <a:spLocks noGrp="1"/>
          </p:cNvSpPr>
          <p:nvPr>
            <p:ph idx="1"/>
          </p:nvPr>
        </p:nvSpPr>
        <p:spPr>
          <a:xfrm>
            <a:off x="1627511" y="1181520"/>
            <a:ext cx="8831711" cy="3468981"/>
          </a:xfrm>
        </p:spPr>
        <p:txBody>
          <a:bodyPr>
            <a:normAutofit/>
          </a:bodyPr>
          <a:lstStyle/>
          <a:p>
            <a:r>
              <a:rPr lang="en-US" dirty="0"/>
              <a:t>KAAVIO allows users the ability to drill down further into the data by applying filters and refining parameters to find the answers to key questions within the organization</a:t>
            </a:r>
          </a:p>
          <a:p>
            <a:r>
              <a:rPr lang="en-US" dirty="0"/>
              <a:t>ASCs can better prepare for the future and project their progress moving forward by having a clear visualization of the data through KAAVIO</a:t>
            </a:r>
          </a:p>
          <a:p>
            <a:r>
              <a:rPr lang="en-US" dirty="0"/>
              <a:t>ASCs can benefit from market share data in strategic planning and development through trending data and reports</a:t>
            </a:r>
          </a:p>
          <a:p>
            <a:r>
              <a:rPr lang="en-US" dirty="0"/>
              <a:t>Review of outliers (charges)</a:t>
            </a:r>
          </a:p>
          <a:p>
            <a:r>
              <a:rPr lang="en-US" dirty="0"/>
              <a:t>Trending data for different principal procedures. </a:t>
            </a:r>
          </a:p>
          <a:p>
            <a:r>
              <a:rPr lang="en-US" dirty="0"/>
              <a:t>Physician analysis (by utilization, by diagnosis, by procedure)</a:t>
            </a:r>
          </a:p>
        </p:txBody>
      </p:sp>
      <p:sp>
        <p:nvSpPr>
          <p:cNvPr id="4" name="Date Placeholder 3">
            <a:extLst>
              <a:ext uri="{FF2B5EF4-FFF2-40B4-BE49-F238E27FC236}">
                <a16:creationId xmlns:a16="http://schemas.microsoft.com/office/drawing/2014/main" id="{285F280B-F5F7-43FB-9899-F0127974B983}"/>
              </a:ext>
            </a:extLst>
          </p:cNvPr>
          <p:cNvSpPr>
            <a:spLocks noGrp="1"/>
          </p:cNvSpPr>
          <p:nvPr>
            <p:ph type="dt" sz="half" idx="10"/>
          </p:nvPr>
        </p:nvSpPr>
        <p:spPr/>
        <p:txBody>
          <a:bodyPr/>
          <a:lstStyle/>
          <a:p>
            <a:pPr>
              <a:defRPr/>
            </a:pPr>
            <a:r>
              <a:rPr lang="en-US">
                <a:latin typeface="Calibri" panose="020F0502020204030204"/>
              </a:rPr>
              <a:t>www.whainfocenter.com </a:t>
            </a:r>
            <a:endParaRPr lang="en-US" dirty="0">
              <a:latin typeface="Calibri" panose="020F0502020204030204"/>
            </a:endParaRPr>
          </a:p>
        </p:txBody>
      </p:sp>
      <p:sp>
        <p:nvSpPr>
          <p:cNvPr id="5" name="Slide Number Placeholder 4">
            <a:extLst>
              <a:ext uri="{FF2B5EF4-FFF2-40B4-BE49-F238E27FC236}">
                <a16:creationId xmlns:a16="http://schemas.microsoft.com/office/drawing/2014/main" id="{520DF50A-E52A-4D5A-9240-9A5532740EF2}"/>
              </a:ext>
            </a:extLst>
          </p:cNvPr>
          <p:cNvSpPr>
            <a:spLocks noGrp="1"/>
          </p:cNvSpPr>
          <p:nvPr>
            <p:ph type="sldNum" sz="quarter" idx="12"/>
          </p:nvPr>
        </p:nvSpPr>
        <p:spPr/>
        <p:txBody>
          <a:bodyPr/>
          <a:lstStyle/>
          <a:p>
            <a:pPr>
              <a:defRPr/>
            </a:pPr>
            <a:fld id="{C07C0F97-C1DA-4BA8-A532-F4BCD025C60C}" type="slidenum">
              <a:rPr lang="en-US">
                <a:latin typeface="Calibri" panose="020F0502020204030204"/>
              </a:rPr>
              <a:pPr>
                <a:defRPr/>
              </a:pPr>
              <a:t>19</a:t>
            </a:fld>
            <a:endParaRPr lang="en-US">
              <a:latin typeface="Calibri" panose="020F0502020204030204"/>
            </a:endParaRPr>
          </a:p>
        </p:txBody>
      </p:sp>
      <p:pic>
        <p:nvPicPr>
          <p:cNvPr id="6" name="Picture 5">
            <a:extLst>
              <a:ext uri="{FF2B5EF4-FFF2-40B4-BE49-F238E27FC236}">
                <a16:creationId xmlns:a16="http://schemas.microsoft.com/office/drawing/2014/main" id="{1D6588B3-C752-4EF3-B509-A9E0FA5A23DB}"/>
              </a:ext>
            </a:extLst>
          </p:cNvPr>
          <p:cNvPicPr>
            <a:picLocks noChangeAspect="1"/>
          </p:cNvPicPr>
          <p:nvPr/>
        </p:nvPicPr>
        <p:blipFill>
          <a:blip r:embed="rId4"/>
          <a:stretch>
            <a:fillRect/>
          </a:stretch>
        </p:blipFill>
        <p:spPr>
          <a:xfrm>
            <a:off x="1941882" y="4526932"/>
            <a:ext cx="2041114" cy="1964988"/>
          </a:xfrm>
          <a:prstGeom prst="rect">
            <a:avLst/>
          </a:prstGeom>
        </p:spPr>
      </p:pic>
      <p:pic>
        <p:nvPicPr>
          <p:cNvPr id="8" name="Picture 7">
            <a:extLst>
              <a:ext uri="{FF2B5EF4-FFF2-40B4-BE49-F238E27FC236}">
                <a16:creationId xmlns:a16="http://schemas.microsoft.com/office/drawing/2014/main" id="{01AFC7C8-B09B-4DEA-87FC-ACC6E9DF7490}"/>
              </a:ext>
            </a:extLst>
          </p:cNvPr>
          <p:cNvPicPr>
            <a:picLocks noChangeAspect="1"/>
          </p:cNvPicPr>
          <p:nvPr/>
        </p:nvPicPr>
        <p:blipFill>
          <a:blip r:embed="rId5"/>
          <a:stretch>
            <a:fillRect/>
          </a:stretch>
        </p:blipFill>
        <p:spPr>
          <a:xfrm>
            <a:off x="7254136" y="4510947"/>
            <a:ext cx="3413865" cy="2331068"/>
          </a:xfrm>
          <a:prstGeom prst="rect">
            <a:avLst/>
          </a:prstGeom>
        </p:spPr>
      </p:pic>
    </p:spTree>
    <p:extLst>
      <p:ext uri="{BB962C8B-B14F-4D97-AF65-F5344CB8AC3E}">
        <p14:creationId xmlns:p14="http://schemas.microsoft.com/office/powerpoint/2010/main" val="211635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46D0-C426-481E-8748-1A2CCECFD2FC}"/>
              </a:ext>
            </a:extLst>
          </p:cNvPr>
          <p:cNvSpPr>
            <a:spLocks noGrp="1"/>
          </p:cNvSpPr>
          <p:nvPr>
            <p:ph type="title"/>
          </p:nvPr>
        </p:nvSpPr>
        <p:spPr>
          <a:xfrm>
            <a:off x="1893278" y="516835"/>
            <a:ext cx="2313633" cy="5772840"/>
          </a:xfrm>
        </p:spPr>
        <p:txBody>
          <a:bodyPr anchor="ctr">
            <a:normAutofit/>
          </a:bodyPr>
          <a:lstStyle/>
          <a:p>
            <a:r>
              <a:rPr lang="en-US" sz="3100">
                <a:solidFill>
                  <a:srgbClr val="FFFFFF"/>
                </a:solidFill>
              </a:rPr>
              <a:t>Agenda</a:t>
            </a:r>
          </a:p>
        </p:txBody>
      </p:sp>
      <p:graphicFrame>
        <p:nvGraphicFramePr>
          <p:cNvPr id="7" name="Content Placeholder 2">
            <a:extLst>
              <a:ext uri="{FF2B5EF4-FFF2-40B4-BE49-F238E27FC236}">
                <a16:creationId xmlns:a16="http://schemas.microsoft.com/office/drawing/2014/main" id="{3FC02336-F685-48B1-AC26-8B2C74AFD44F}"/>
              </a:ext>
            </a:extLst>
          </p:cNvPr>
          <p:cNvGraphicFramePr>
            <a:graphicFrameLocks noGrp="1"/>
          </p:cNvGraphicFramePr>
          <p:nvPr>
            <p:ph idx="1"/>
            <p:extLst>
              <p:ext uri="{D42A27DB-BD31-4B8C-83A1-F6EECF244321}">
                <p14:modId xmlns:p14="http://schemas.microsoft.com/office/powerpoint/2010/main" val="3110362424"/>
              </p:ext>
            </p:extLst>
          </p:nvPr>
        </p:nvGraphicFramePr>
        <p:xfrm>
          <a:off x="5080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755DE6D-6853-45E3-932D-4DA89A932765}"/>
              </a:ext>
            </a:extLst>
          </p:cNvPr>
          <p:cNvSpPr>
            <a:spLocks noGrp="1"/>
          </p:cNvSpPr>
          <p:nvPr>
            <p:ph type="dt" sz="half" idx="10"/>
          </p:nvPr>
        </p:nvSpPr>
        <p:spPr>
          <a:xfrm>
            <a:off x="1893277" y="6459786"/>
            <a:ext cx="1434962" cy="365125"/>
          </a:xfrm>
        </p:spPr>
        <p:txBody>
          <a:bodyPr>
            <a:normAutofit/>
          </a:bodyPr>
          <a:lstStyle/>
          <a:p>
            <a:pPr>
              <a:lnSpc>
                <a:spcPct val="90000"/>
              </a:lnSpc>
              <a:spcAft>
                <a:spcPts val="600"/>
              </a:spcAft>
            </a:pPr>
            <a:r>
              <a:rPr lang="en-US"/>
              <a:t>www.whainfocenter.com </a:t>
            </a:r>
          </a:p>
        </p:txBody>
      </p:sp>
      <p:sp>
        <p:nvSpPr>
          <p:cNvPr id="5" name="Slide Number Placeholder 4">
            <a:extLst>
              <a:ext uri="{FF2B5EF4-FFF2-40B4-BE49-F238E27FC236}">
                <a16:creationId xmlns:a16="http://schemas.microsoft.com/office/drawing/2014/main" id="{938F403C-1CD3-456E-9FD8-BB99A967715B}"/>
              </a:ext>
            </a:extLst>
          </p:cNvPr>
          <p:cNvSpPr>
            <a:spLocks noGrp="1"/>
          </p:cNvSpPr>
          <p:nvPr>
            <p:ph type="sldNum" sz="quarter" idx="12"/>
          </p:nvPr>
        </p:nvSpPr>
        <p:spPr>
          <a:xfrm>
            <a:off x="9116292" y="6459786"/>
            <a:ext cx="817071" cy="365125"/>
          </a:xfrm>
        </p:spPr>
        <p:txBody>
          <a:bodyPr>
            <a:normAutofit/>
          </a:bodyPr>
          <a:lstStyle/>
          <a:p>
            <a:pPr>
              <a:spcAft>
                <a:spcPts val="600"/>
              </a:spcAft>
            </a:pPr>
            <a:fld id="{C07C0F97-C1DA-4BA8-A532-F4BCD025C60C}" type="slidenum">
              <a:rPr lang="en-US">
                <a:solidFill>
                  <a:schemeClr val="tx2"/>
                </a:solidFill>
              </a:rPr>
              <a:pPr>
                <a:spcAft>
                  <a:spcPts val="600"/>
                </a:spcAft>
              </a:pPr>
              <a:t>2</a:t>
            </a:fld>
            <a:endParaRPr lang="en-US">
              <a:solidFill>
                <a:schemeClr val="tx2"/>
              </a:solidFill>
            </a:endParaRPr>
          </a:p>
        </p:txBody>
      </p:sp>
    </p:spTree>
    <p:extLst>
      <p:ext uri="{BB962C8B-B14F-4D97-AF65-F5344CB8AC3E}">
        <p14:creationId xmlns:p14="http://schemas.microsoft.com/office/powerpoint/2010/main" val="366701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064B0-501F-448E-9ABF-D4E2DA464950}"/>
              </a:ext>
            </a:extLst>
          </p:cNvPr>
          <p:cNvSpPr>
            <a:spLocks noGrp="1"/>
          </p:cNvSpPr>
          <p:nvPr>
            <p:ph type="ctrTitle"/>
          </p:nvPr>
        </p:nvSpPr>
        <p:spPr>
          <a:xfrm>
            <a:off x="1667933" y="24562"/>
            <a:ext cx="8695267" cy="628060"/>
          </a:xfrm>
        </p:spPr>
        <p:txBody>
          <a:bodyPr/>
          <a:lstStyle/>
          <a:p>
            <a:r>
              <a:rPr lang="en-US" dirty="0" err="1">
                <a:solidFill>
                  <a:schemeClr val="bg1"/>
                </a:solidFill>
              </a:rPr>
              <a:t>Kaavio</a:t>
            </a:r>
            <a:r>
              <a:rPr lang="en-US" dirty="0">
                <a:solidFill>
                  <a:schemeClr val="bg1"/>
                </a:solidFill>
              </a:rPr>
              <a:t>: </a:t>
            </a:r>
            <a:r>
              <a:rPr lang="en-US" sz="2400" dirty="0">
                <a:solidFill>
                  <a:schemeClr val="bg1"/>
                </a:solidFill>
              </a:rPr>
              <a:t>WHAIC’s Analytics Engine</a:t>
            </a:r>
            <a:endParaRPr lang="en-US" dirty="0">
              <a:solidFill>
                <a:schemeClr val="bg1"/>
              </a:solidFill>
            </a:endParaRPr>
          </a:p>
        </p:txBody>
      </p:sp>
      <p:sp>
        <p:nvSpPr>
          <p:cNvPr id="13" name="Content Placeholder 12">
            <a:extLst>
              <a:ext uri="{FF2B5EF4-FFF2-40B4-BE49-F238E27FC236}">
                <a16:creationId xmlns:a16="http://schemas.microsoft.com/office/drawing/2014/main" id="{593DC3BB-F0D5-40EC-8039-047414E9AC2C}"/>
              </a:ext>
            </a:extLst>
          </p:cNvPr>
          <p:cNvSpPr>
            <a:spLocks noGrp="1"/>
          </p:cNvSpPr>
          <p:nvPr>
            <p:ph type="body" sz="quarter" idx="10"/>
          </p:nvPr>
        </p:nvSpPr>
        <p:spPr>
          <a:xfrm>
            <a:off x="1681691" y="1045152"/>
            <a:ext cx="8779934" cy="5451628"/>
          </a:xfrm>
        </p:spPr>
        <p:txBody>
          <a:bodyPr>
            <a:normAutofit/>
          </a:bodyPr>
          <a:lstStyle/>
          <a:p>
            <a:pPr marL="0" indent="0">
              <a:buNone/>
            </a:pPr>
            <a:r>
              <a:rPr lang="en-US" b="1" u="sng" dirty="0"/>
              <a:t>Allows Users to:</a:t>
            </a:r>
          </a:p>
          <a:p>
            <a:pPr marL="0" indent="0">
              <a:buNone/>
            </a:pPr>
            <a:r>
              <a:rPr lang="en-US" dirty="0">
                <a:latin typeface="+mn-lt"/>
              </a:rPr>
              <a:t>• </a:t>
            </a:r>
            <a:r>
              <a:rPr lang="en-US" dirty="0">
                <a:latin typeface="+mn-lt"/>
                <a:cs typeface="Arial" panose="020B0604020202020204" pitchFamily="34" charset="0"/>
              </a:rPr>
              <a:t>transform data into powerful visualizations that can expose patterns, trends and correlations</a:t>
            </a:r>
          </a:p>
          <a:p>
            <a:pPr marL="0" indent="0">
              <a:buNone/>
            </a:pPr>
            <a:r>
              <a:rPr lang="en-US" dirty="0">
                <a:latin typeface="+mn-lt"/>
                <a:cs typeface="Arial" panose="020B0604020202020204" pitchFamily="34" charset="0"/>
              </a:rPr>
              <a:t>• turn data into actionable insights for timely &amp; reliable decision-making</a:t>
            </a:r>
          </a:p>
        </p:txBody>
      </p:sp>
      <p:sp>
        <p:nvSpPr>
          <p:cNvPr id="2" name="Slide Number Placeholder 1">
            <a:extLst>
              <a:ext uri="{FF2B5EF4-FFF2-40B4-BE49-F238E27FC236}">
                <a16:creationId xmlns:a16="http://schemas.microsoft.com/office/drawing/2014/main" id="{79BF460C-D529-4EEB-BE9B-B95D50900161}"/>
              </a:ext>
            </a:extLst>
          </p:cNvPr>
          <p:cNvSpPr>
            <a:spLocks noGrp="1"/>
          </p:cNvSpPr>
          <p:nvPr>
            <p:ph type="sldNum" sz="quarter" idx="4294967295"/>
          </p:nvPr>
        </p:nvSpPr>
        <p:spPr>
          <a:xfrm>
            <a:off x="11779250" y="6621463"/>
            <a:ext cx="412750" cy="217487"/>
          </a:xfrm>
        </p:spPr>
        <p:txBody>
          <a:bodyPr/>
          <a:lstStyle/>
          <a:p>
            <a:fld id="{81CB68E5-E0E4-40FE-97C8-071A7F686312}" type="slidenum">
              <a:rPr lang="id-ID" smtClean="0"/>
              <a:pPr/>
              <a:t>20</a:t>
            </a:fld>
            <a:endParaRPr lang="id-ID"/>
          </a:p>
        </p:txBody>
      </p:sp>
      <p:pic>
        <p:nvPicPr>
          <p:cNvPr id="1030" name="Picture 6" descr="dashboard_3.jpg">
            <a:extLst>
              <a:ext uri="{FF2B5EF4-FFF2-40B4-BE49-F238E27FC236}">
                <a16:creationId xmlns:a16="http://schemas.microsoft.com/office/drawing/2014/main" id="{69F87CB2-3B9F-495B-B5EC-798B4000F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1" y="2920098"/>
            <a:ext cx="7632179" cy="331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162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2BBD5-D765-4345-814E-CE0AE9D34B49}"/>
              </a:ext>
            </a:extLst>
          </p:cNvPr>
          <p:cNvSpPr>
            <a:spLocks noGrp="1"/>
          </p:cNvSpPr>
          <p:nvPr>
            <p:ph type="sldNum" sz="quarter" idx="12"/>
          </p:nvPr>
        </p:nvSpPr>
        <p:spPr/>
        <p:txBody>
          <a:bodyPr/>
          <a:lstStyle/>
          <a:p>
            <a:fld id="{81CB68E5-E0E4-40FE-97C8-071A7F686312}" type="slidenum">
              <a:rPr lang="id-ID" smtClean="0"/>
              <a:pPr/>
              <a:t>21</a:t>
            </a:fld>
            <a:endParaRPr lang="id-ID"/>
          </a:p>
        </p:txBody>
      </p:sp>
      <p:sp>
        <p:nvSpPr>
          <p:cNvPr id="10" name="Text Placeholder 9">
            <a:extLst>
              <a:ext uri="{FF2B5EF4-FFF2-40B4-BE49-F238E27FC236}">
                <a16:creationId xmlns:a16="http://schemas.microsoft.com/office/drawing/2014/main" id="{37F8E6DA-E214-400E-800B-6E1785B14315}"/>
              </a:ext>
            </a:extLst>
          </p:cNvPr>
          <p:cNvSpPr>
            <a:spLocks noGrp="1"/>
          </p:cNvSpPr>
          <p:nvPr>
            <p:ph sz="quarter" idx="4294967295"/>
          </p:nvPr>
        </p:nvSpPr>
        <p:spPr>
          <a:xfrm>
            <a:off x="0" y="441325"/>
            <a:ext cx="6445250" cy="5675313"/>
          </a:xfrm>
        </p:spPr>
        <p:txBody>
          <a:bodyPr/>
          <a:lstStyle/>
          <a:p>
            <a:pPr marL="0" indent="0">
              <a:buClr>
                <a:srgbClr val="E48312"/>
              </a:buClr>
              <a:buNone/>
            </a:pPr>
            <a:r>
              <a:rPr lang="en-US" dirty="0">
                <a:solidFill>
                  <a:srgbClr val="000000">
                    <a:lumMod val="75000"/>
                    <a:lumOff val="25000"/>
                  </a:srgbClr>
                </a:solidFill>
              </a:rPr>
              <a:t>• </a:t>
            </a:r>
            <a:r>
              <a:rPr lang="en-US" sz="2200" dirty="0">
                <a:solidFill>
                  <a:srgbClr val="000000">
                    <a:lumMod val="75000"/>
                    <a:lumOff val="25000"/>
                  </a:srgbClr>
                </a:solidFill>
                <a:latin typeface="Calibri" panose="020F0502020204030204" pitchFamily="34" charset="0"/>
              </a:rPr>
              <a:t>Empowers analysts with the capabilities they need to meet your organization’s analytic needs</a:t>
            </a:r>
          </a:p>
          <a:p>
            <a:pPr marL="0" indent="0">
              <a:buClr>
                <a:srgbClr val="E48312"/>
              </a:buClr>
              <a:buNone/>
            </a:pPr>
            <a:r>
              <a:rPr lang="en-US" sz="2200" dirty="0">
                <a:solidFill>
                  <a:srgbClr val="000000">
                    <a:lumMod val="75000"/>
                    <a:lumOff val="25000"/>
                  </a:srgbClr>
                </a:solidFill>
                <a:latin typeface="Calibri" panose="020F0502020204030204" pitchFamily="34" charset="0"/>
              </a:rPr>
              <a:t>• Users can evaluate health care services, patient populations, utilization, staffing, financial and market performance and much more</a:t>
            </a:r>
          </a:p>
          <a:p>
            <a:pPr marL="0" indent="0">
              <a:buClr>
                <a:srgbClr val="E48312"/>
              </a:buClr>
              <a:buNone/>
            </a:pPr>
            <a:r>
              <a:rPr lang="en-US" sz="2200" dirty="0">
                <a:solidFill>
                  <a:srgbClr val="000000">
                    <a:lumMod val="75000"/>
                    <a:lumOff val="25000"/>
                  </a:srgbClr>
                </a:solidFill>
                <a:latin typeface="Calibri" panose="020F0502020204030204" pitchFamily="34" charset="0"/>
              </a:rPr>
              <a:t>• Create/share visual representations of the data for clearer communication with your health care stakeholders</a:t>
            </a:r>
          </a:p>
        </p:txBody>
      </p:sp>
      <p:pic>
        <p:nvPicPr>
          <p:cNvPr id="11" name="Picture 4" descr="zipcode.jpg">
            <a:extLst>
              <a:ext uri="{FF2B5EF4-FFF2-40B4-BE49-F238E27FC236}">
                <a16:creationId xmlns:a16="http://schemas.microsoft.com/office/drawing/2014/main" id="{FFDAC29B-C06A-4C36-9217-B1C491464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623" y="3077650"/>
            <a:ext cx="5021211" cy="317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6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6675"/>
            <a:ext cx="8978900" cy="550863"/>
          </a:xfrm>
        </p:spPr>
        <p:txBody>
          <a:bodyPr>
            <a:normAutofit fontScale="90000"/>
          </a:bodyPr>
          <a:lstStyle/>
          <a:p>
            <a:r>
              <a:rPr lang="en-US" dirty="0"/>
              <a:t>Market Share Analysis</a:t>
            </a:r>
          </a:p>
        </p:txBody>
      </p:sp>
      <p:sp>
        <p:nvSpPr>
          <p:cNvPr id="13" name="Content Placeholder 12"/>
          <p:cNvSpPr>
            <a:spLocks noGrp="1"/>
          </p:cNvSpPr>
          <p:nvPr>
            <p:ph sz="quarter" idx="4294967295"/>
          </p:nvPr>
        </p:nvSpPr>
        <p:spPr>
          <a:xfrm>
            <a:off x="0" y="1298575"/>
            <a:ext cx="8978900" cy="1425575"/>
          </a:xfrm>
        </p:spPr>
        <p:txBody>
          <a:bodyPr>
            <a:normAutofit/>
          </a:bodyPr>
          <a:lstStyle/>
          <a:p>
            <a:pPr marL="342900" indent="-342900">
              <a:spcAft>
                <a:spcPts val="1200"/>
              </a:spcAft>
            </a:pPr>
            <a:r>
              <a:rPr lang="en-US" sz="2200" dirty="0">
                <a:latin typeface="Calibri" panose="020F0502020204030204" pitchFamily="34" charset="0"/>
              </a:rPr>
              <a:t>ASCs can benefit from market share data in strategic planning and development through trending data and reports</a:t>
            </a:r>
          </a:p>
        </p:txBody>
      </p:sp>
      <p:pic>
        <p:nvPicPr>
          <p:cNvPr id="10" name="Picture 9"/>
          <p:cNvPicPr>
            <a:picLocks noChangeAspect="1"/>
          </p:cNvPicPr>
          <p:nvPr/>
        </p:nvPicPr>
        <p:blipFill>
          <a:blip r:embed="rId3"/>
          <a:stretch>
            <a:fillRect/>
          </a:stretch>
        </p:blipFill>
        <p:spPr>
          <a:xfrm>
            <a:off x="6068921" y="2148506"/>
            <a:ext cx="4416229" cy="2856368"/>
          </a:xfrm>
          <a:prstGeom prst="rect">
            <a:avLst/>
          </a:prstGeom>
        </p:spPr>
      </p:pic>
      <p:pic>
        <p:nvPicPr>
          <p:cNvPr id="3" name="Picture 2">
            <a:extLst>
              <a:ext uri="{FF2B5EF4-FFF2-40B4-BE49-F238E27FC236}">
                <a16:creationId xmlns:a16="http://schemas.microsoft.com/office/drawing/2014/main" id="{E3FA279F-3F87-462B-B7E8-7A533077C90E}"/>
              </a:ext>
            </a:extLst>
          </p:cNvPr>
          <p:cNvPicPr>
            <a:picLocks noChangeAspect="1"/>
          </p:cNvPicPr>
          <p:nvPr/>
        </p:nvPicPr>
        <p:blipFill>
          <a:blip r:embed="rId4"/>
          <a:stretch>
            <a:fillRect/>
          </a:stretch>
        </p:blipFill>
        <p:spPr>
          <a:xfrm>
            <a:off x="1799914" y="2150225"/>
            <a:ext cx="4269007" cy="3409328"/>
          </a:xfrm>
          <a:prstGeom prst="rect">
            <a:avLst/>
          </a:prstGeom>
        </p:spPr>
      </p:pic>
    </p:spTree>
    <p:extLst>
      <p:ext uri="{BB962C8B-B14F-4D97-AF65-F5344CB8AC3E}">
        <p14:creationId xmlns:p14="http://schemas.microsoft.com/office/powerpoint/2010/main" val="276543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D01E811-027B-4ED1-91C2-A6C72DE361D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296" r="9296"/>
          <a:stretch>
            <a:fillRect/>
          </a:stretch>
        </p:blipFill>
        <p:spPr>
          <a:xfrm>
            <a:off x="2026227" y="1081036"/>
            <a:ext cx="2400300" cy="2026769"/>
          </a:xfrm>
        </p:spPr>
      </p:pic>
      <p:pic>
        <p:nvPicPr>
          <p:cNvPr id="16" name="Picture Placeholder 15">
            <a:extLst>
              <a:ext uri="{FF2B5EF4-FFF2-40B4-BE49-F238E27FC236}">
                <a16:creationId xmlns:a16="http://schemas.microsoft.com/office/drawing/2014/main" id="{AB460216-35CE-4E53-93F0-6C0DC5CDED5E}"/>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9281" r="9281"/>
          <a:stretch>
            <a:fillRect/>
          </a:stretch>
        </p:blipFill>
        <p:spPr>
          <a:xfrm>
            <a:off x="4769427" y="1081035"/>
            <a:ext cx="2400300" cy="2026769"/>
          </a:xfrm>
        </p:spPr>
      </p:pic>
      <p:pic>
        <p:nvPicPr>
          <p:cNvPr id="18" name="Picture Placeholder 17">
            <a:extLst>
              <a:ext uri="{FF2B5EF4-FFF2-40B4-BE49-F238E27FC236}">
                <a16:creationId xmlns:a16="http://schemas.microsoft.com/office/drawing/2014/main" id="{8F15D1D6-9125-4008-AE97-90CAA2A58183}"/>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9219" r="9219"/>
          <a:stretch>
            <a:fillRect/>
          </a:stretch>
        </p:blipFill>
        <p:spPr>
          <a:xfrm>
            <a:off x="7512627" y="1018512"/>
            <a:ext cx="2400300" cy="2026769"/>
          </a:xfrm>
        </p:spPr>
      </p:pic>
      <p:sp>
        <p:nvSpPr>
          <p:cNvPr id="5" name="Title 4">
            <a:extLst>
              <a:ext uri="{FF2B5EF4-FFF2-40B4-BE49-F238E27FC236}">
                <a16:creationId xmlns:a16="http://schemas.microsoft.com/office/drawing/2014/main" id="{A71766CC-3FFC-43D0-88D9-ED5E83D4BC78}"/>
              </a:ext>
            </a:extLst>
          </p:cNvPr>
          <p:cNvSpPr>
            <a:spLocks noGrp="1"/>
          </p:cNvSpPr>
          <p:nvPr>
            <p:ph type="ctrTitle"/>
          </p:nvPr>
        </p:nvSpPr>
        <p:spPr/>
        <p:txBody>
          <a:bodyPr/>
          <a:lstStyle/>
          <a:p>
            <a:r>
              <a:rPr lang="en-US" sz="3600" b="0" dirty="0"/>
              <a:t>ASC Dashboard Project</a:t>
            </a:r>
          </a:p>
        </p:txBody>
      </p:sp>
      <p:sp>
        <p:nvSpPr>
          <p:cNvPr id="6" name="Slide Number Placeholder 5">
            <a:extLst>
              <a:ext uri="{FF2B5EF4-FFF2-40B4-BE49-F238E27FC236}">
                <a16:creationId xmlns:a16="http://schemas.microsoft.com/office/drawing/2014/main" id="{984A9852-E21C-4C8B-8E28-15AC19A3AA52}"/>
              </a:ext>
            </a:extLst>
          </p:cNvPr>
          <p:cNvSpPr>
            <a:spLocks noGrp="1"/>
          </p:cNvSpPr>
          <p:nvPr>
            <p:ph type="sldNum" sz="quarter" idx="4"/>
          </p:nvPr>
        </p:nvSpPr>
        <p:spPr/>
        <p:txBody>
          <a:bodyPr/>
          <a:lstStyle/>
          <a:p>
            <a:fld id="{81CB68E5-E0E4-40FE-97C8-071A7F686312}" type="slidenum">
              <a:rPr lang="id-ID" smtClean="0"/>
              <a:pPr/>
              <a:t>23</a:t>
            </a:fld>
            <a:endParaRPr lang="id-ID"/>
          </a:p>
        </p:txBody>
      </p:sp>
      <p:sp>
        <p:nvSpPr>
          <p:cNvPr id="7" name="Text Placeholder 6">
            <a:extLst>
              <a:ext uri="{FF2B5EF4-FFF2-40B4-BE49-F238E27FC236}">
                <a16:creationId xmlns:a16="http://schemas.microsoft.com/office/drawing/2014/main" id="{E4624525-66E8-4B52-B0A9-1C6D985C471B}"/>
              </a:ext>
            </a:extLst>
          </p:cNvPr>
          <p:cNvSpPr>
            <a:spLocks noGrp="1"/>
          </p:cNvSpPr>
          <p:nvPr>
            <p:ph type="body" sz="quarter" idx="13"/>
          </p:nvPr>
        </p:nvSpPr>
        <p:spPr>
          <a:xfrm>
            <a:off x="1524000" y="3429000"/>
            <a:ext cx="2400300" cy="479714"/>
          </a:xfrm>
        </p:spPr>
        <p:txBody>
          <a:bodyPr/>
          <a:lstStyle/>
          <a:p>
            <a:r>
              <a:rPr lang="en-US" dirty="0"/>
              <a:t>ASC Summary</a:t>
            </a:r>
          </a:p>
        </p:txBody>
      </p:sp>
      <p:sp>
        <p:nvSpPr>
          <p:cNvPr id="8" name="Text Placeholder 7">
            <a:extLst>
              <a:ext uri="{FF2B5EF4-FFF2-40B4-BE49-F238E27FC236}">
                <a16:creationId xmlns:a16="http://schemas.microsoft.com/office/drawing/2014/main" id="{277DABA4-E6CC-4FA2-9A0C-6E58EF60A316}"/>
              </a:ext>
            </a:extLst>
          </p:cNvPr>
          <p:cNvSpPr>
            <a:spLocks noGrp="1"/>
          </p:cNvSpPr>
          <p:nvPr>
            <p:ph type="body" sz="quarter" idx="14"/>
          </p:nvPr>
        </p:nvSpPr>
        <p:spPr>
          <a:xfrm>
            <a:off x="2026227" y="4065373"/>
            <a:ext cx="2400300" cy="1929036"/>
          </a:xfrm>
        </p:spPr>
        <p:txBody>
          <a:bodyPr/>
          <a:lstStyle/>
          <a:p>
            <a:r>
              <a:rPr lang="en-US" dirty="0">
                <a:solidFill>
                  <a:schemeClr val="tx1"/>
                </a:solidFill>
              </a:rPr>
              <a:t>Peer comparison of visits and charges for selected hospitals including three years of trending data</a:t>
            </a:r>
          </a:p>
          <a:p>
            <a:r>
              <a:rPr lang="en-US" dirty="0">
                <a:solidFill>
                  <a:schemeClr val="tx1"/>
                </a:solidFill>
              </a:rPr>
              <a:t>Breakdown of payer types for primary hospital with comparison of all ASCs</a:t>
            </a:r>
          </a:p>
        </p:txBody>
      </p:sp>
      <p:sp>
        <p:nvSpPr>
          <p:cNvPr id="9" name="Text Placeholder 8">
            <a:extLst>
              <a:ext uri="{FF2B5EF4-FFF2-40B4-BE49-F238E27FC236}">
                <a16:creationId xmlns:a16="http://schemas.microsoft.com/office/drawing/2014/main" id="{74E67551-889A-42F2-9145-649AC8A2A69C}"/>
              </a:ext>
            </a:extLst>
          </p:cNvPr>
          <p:cNvSpPr>
            <a:spLocks noGrp="1"/>
          </p:cNvSpPr>
          <p:nvPr>
            <p:ph type="body" sz="quarter" idx="15"/>
          </p:nvPr>
        </p:nvSpPr>
        <p:spPr>
          <a:xfrm>
            <a:off x="4895850" y="3476946"/>
            <a:ext cx="2400300" cy="479714"/>
          </a:xfrm>
        </p:spPr>
        <p:txBody>
          <a:bodyPr/>
          <a:lstStyle/>
          <a:p>
            <a:r>
              <a:rPr lang="en-US" dirty="0"/>
              <a:t>Top Principal Procedures</a:t>
            </a:r>
          </a:p>
        </p:txBody>
      </p:sp>
      <p:sp>
        <p:nvSpPr>
          <p:cNvPr id="10" name="Text Placeholder 9">
            <a:extLst>
              <a:ext uri="{FF2B5EF4-FFF2-40B4-BE49-F238E27FC236}">
                <a16:creationId xmlns:a16="http://schemas.microsoft.com/office/drawing/2014/main" id="{353B9799-A476-422D-A497-FD00B9BF2739}"/>
              </a:ext>
            </a:extLst>
          </p:cNvPr>
          <p:cNvSpPr>
            <a:spLocks noGrp="1"/>
          </p:cNvSpPr>
          <p:nvPr>
            <p:ph type="body" sz="quarter" idx="16"/>
          </p:nvPr>
        </p:nvSpPr>
        <p:spPr>
          <a:xfrm>
            <a:off x="5022273" y="4065373"/>
            <a:ext cx="2147454" cy="1929036"/>
          </a:xfrm>
        </p:spPr>
        <p:txBody>
          <a:bodyPr>
            <a:normAutofit/>
          </a:bodyPr>
          <a:lstStyle/>
          <a:p>
            <a:r>
              <a:rPr lang="en-US" dirty="0">
                <a:solidFill>
                  <a:schemeClr val="tx1"/>
                </a:solidFill>
              </a:rPr>
              <a:t>Outlines the top 15 procedure codes for the primary hospital, All ASCs and All OPS.</a:t>
            </a:r>
          </a:p>
          <a:p>
            <a:r>
              <a:rPr lang="en-US" dirty="0">
                <a:solidFill>
                  <a:schemeClr val="tx1"/>
                </a:solidFill>
              </a:rPr>
              <a:t>User has the ability to analyze median charges or total visits for individual procedures</a:t>
            </a:r>
          </a:p>
          <a:p>
            <a:r>
              <a:rPr lang="en-US" dirty="0">
                <a:solidFill>
                  <a:schemeClr val="tx1"/>
                </a:solidFill>
              </a:rPr>
              <a:t>Allows for trending analysis of selected procedures</a:t>
            </a:r>
          </a:p>
        </p:txBody>
      </p:sp>
      <p:sp>
        <p:nvSpPr>
          <p:cNvPr id="11" name="Text Placeholder 10">
            <a:extLst>
              <a:ext uri="{FF2B5EF4-FFF2-40B4-BE49-F238E27FC236}">
                <a16:creationId xmlns:a16="http://schemas.microsoft.com/office/drawing/2014/main" id="{69A16304-CBD4-422A-8A7F-D0C49AD96979}"/>
              </a:ext>
            </a:extLst>
          </p:cNvPr>
          <p:cNvSpPr>
            <a:spLocks noGrp="1"/>
          </p:cNvSpPr>
          <p:nvPr>
            <p:ph type="body" sz="quarter" idx="17"/>
          </p:nvPr>
        </p:nvSpPr>
        <p:spPr>
          <a:xfrm>
            <a:off x="7296150" y="3476946"/>
            <a:ext cx="2400300" cy="479714"/>
          </a:xfrm>
        </p:spPr>
        <p:txBody>
          <a:bodyPr/>
          <a:lstStyle/>
          <a:p>
            <a:r>
              <a:rPr lang="en-US" dirty="0"/>
              <a:t>Facility Visits</a:t>
            </a:r>
          </a:p>
        </p:txBody>
      </p:sp>
      <p:sp>
        <p:nvSpPr>
          <p:cNvPr id="12" name="Text Placeholder 11">
            <a:extLst>
              <a:ext uri="{FF2B5EF4-FFF2-40B4-BE49-F238E27FC236}">
                <a16:creationId xmlns:a16="http://schemas.microsoft.com/office/drawing/2014/main" id="{B77A3655-D3B4-4BC2-82A3-09A2060F51F7}"/>
              </a:ext>
            </a:extLst>
          </p:cNvPr>
          <p:cNvSpPr>
            <a:spLocks noGrp="1"/>
          </p:cNvSpPr>
          <p:nvPr>
            <p:ph type="body" sz="quarter" idx="18"/>
          </p:nvPr>
        </p:nvSpPr>
        <p:spPr>
          <a:xfrm>
            <a:off x="7765473" y="4065373"/>
            <a:ext cx="2147454" cy="1929036"/>
          </a:xfrm>
        </p:spPr>
        <p:txBody>
          <a:bodyPr>
            <a:normAutofit/>
          </a:bodyPr>
          <a:lstStyle/>
          <a:p>
            <a:r>
              <a:rPr lang="en-US" dirty="0">
                <a:solidFill>
                  <a:schemeClr val="tx1"/>
                </a:solidFill>
              </a:rPr>
              <a:t>Provides a detailed county utilization map highlighting the highest volume counties</a:t>
            </a:r>
          </a:p>
          <a:p>
            <a:r>
              <a:rPr lang="en-US" dirty="0">
                <a:solidFill>
                  <a:schemeClr val="tx1"/>
                </a:solidFill>
              </a:rPr>
              <a:t>Detailed breakdown shows the individual procedures for the primary facility for each county</a:t>
            </a:r>
          </a:p>
          <a:p>
            <a:r>
              <a:rPr lang="en-US" dirty="0">
                <a:solidFill>
                  <a:schemeClr val="tx1"/>
                </a:solidFill>
              </a:rPr>
              <a:t>Shows the highest number of visits by facility and county</a:t>
            </a:r>
          </a:p>
        </p:txBody>
      </p:sp>
    </p:spTree>
    <p:extLst>
      <p:ext uri="{BB962C8B-B14F-4D97-AF65-F5344CB8AC3E}">
        <p14:creationId xmlns:p14="http://schemas.microsoft.com/office/powerpoint/2010/main" val="42079824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851509-F42F-4D01-AAD2-6FBF60E04C31}"/>
              </a:ext>
            </a:extLst>
          </p:cNvPr>
          <p:cNvSpPr>
            <a:spLocks noGrp="1"/>
          </p:cNvSpPr>
          <p:nvPr>
            <p:ph type="sldNum" sz="quarter" idx="11"/>
          </p:nvPr>
        </p:nvSpPr>
        <p:spPr>
          <a:prstGeom prst="rect">
            <a:avLst/>
          </a:prstGeom>
        </p:spPr>
        <p:txBody>
          <a:bodyPr/>
          <a:lstStyle/>
          <a:p>
            <a:fld id="{81CB68E5-E0E4-40FE-97C8-071A7F686312}" type="slidenum">
              <a:rPr lang="id-ID" smtClean="0"/>
              <a:pPr/>
              <a:t>24</a:t>
            </a:fld>
            <a:endParaRPr lang="id-ID" dirty="0"/>
          </a:p>
        </p:txBody>
      </p:sp>
      <p:pic>
        <p:nvPicPr>
          <p:cNvPr id="3" name="Picture 2">
            <a:extLst>
              <a:ext uri="{FF2B5EF4-FFF2-40B4-BE49-F238E27FC236}">
                <a16:creationId xmlns:a16="http://schemas.microsoft.com/office/drawing/2014/main" id="{9ECFE98F-6691-48BD-923C-94B32A838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131" y="248168"/>
            <a:ext cx="8779739" cy="5877548"/>
          </a:xfrm>
          <a:prstGeom prst="rect">
            <a:avLst/>
          </a:prstGeom>
        </p:spPr>
      </p:pic>
      <p:pic>
        <p:nvPicPr>
          <p:cNvPr id="5" name="Picture 4">
            <a:extLst>
              <a:ext uri="{FF2B5EF4-FFF2-40B4-BE49-F238E27FC236}">
                <a16:creationId xmlns:a16="http://schemas.microsoft.com/office/drawing/2014/main" id="{CE757487-21AC-2817-2799-1B586D026D5E}"/>
              </a:ext>
            </a:extLst>
          </p:cNvPr>
          <p:cNvPicPr>
            <a:picLocks noChangeAspect="1"/>
          </p:cNvPicPr>
          <p:nvPr/>
        </p:nvPicPr>
        <p:blipFill>
          <a:blip r:embed="rId3"/>
          <a:stretch>
            <a:fillRect/>
          </a:stretch>
        </p:blipFill>
        <p:spPr>
          <a:xfrm>
            <a:off x="8931361" y="5566094"/>
            <a:ext cx="1554508" cy="559623"/>
          </a:xfrm>
          <a:prstGeom prst="rect">
            <a:avLst/>
          </a:prstGeom>
        </p:spPr>
      </p:pic>
    </p:spTree>
    <p:extLst>
      <p:ext uri="{BB962C8B-B14F-4D97-AF65-F5344CB8AC3E}">
        <p14:creationId xmlns:p14="http://schemas.microsoft.com/office/powerpoint/2010/main" val="131602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851509-F42F-4D01-AAD2-6FBF60E04C31}"/>
              </a:ext>
            </a:extLst>
          </p:cNvPr>
          <p:cNvSpPr>
            <a:spLocks noGrp="1"/>
          </p:cNvSpPr>
          <p:nvPr>
            <p:ph type="sldNum" sz="quarter" idx="11"/>
          </p:nvPr>
        </p:nvSpPr>
        <p:spPr>
          <a:prstGeom prst="rect">
            <a:avLst/>
          </a:prstGeom>
        </p:spPr>
        <p:txBody>
          <a:bodyPr/>
          <a:lstStyle/>
          <a:p>
            <a:fld id="{81CB68E5-E0E4-40FE-97C8-071A7F686312}" type="slidenum">
              <a:rPr lang="id-ID" smtClean="0"/>
              <a:pPr/>
              <a:t>25</a:t>
            </a:fld>
            <a:endParaRPr lang="id-ID"/>
          </a:p>
        </p:txBody>
      </p:sp>
      <p:pic>
        <p:nvPicPr>
          <p:cNvPr id="20" name="Content Placeholder 19">
            <a:extLst>
              <a:ext uri="{FF2B5EF4-FFF2-40B4-BE49-F238E27FC236}">
                <a16:creationId xmlns:a16="http://schemas.microsoft.com/office/drawing/2014/main" id="{A574FA48-0E8A-436B-A57B-AE9FA0A0C269}"/>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333375"/>
            <a:ext cx="8832850" cy="5849938"/>
          </a:xfrm>
          <a:prstGeom prst="rect">
            <a:avLst/>
          </a:prstGeom>
        </p:spPr>
      </p:pic>
      <p:pic>
        <p:nvPicPr>
          <p:cNvPr id="3" name="Picture 2">
            <a:extLst>
              <a:ext uri="{FF2B5EF4-FFF2-40B4-BE49-F238E27FC236}">
                <a16:creationId xmlns:a16="http://schemas.microsoft.com/office/drawing/2014/main" id="{8A017CD7-89A4-4784-8807-CBCB6CBDCA7A}"/>
              </a:ext>
            </a:extLst>
          </p:cNvPr>
          <p:cNvPicPr>
            <a:picLocks noChangeAspect="1"/>
          </p:cNvPicPr>
          <p:nvPr/>
        </p:nvPicPr>
        <p:blipFill>
          <a:blip r:embed="rId3"/>
          <a:stretch>
            <a:fillRect/>
          </a:stretch>
        </p:blipFill>
        <p:spPr>
          <a:xfrm>
            <a:off x="8943717" y="6353175"/>
            <a:ext cx="952500" cy="342900"/>
          </a:xfrm>
          <a:prstGeom prst="rect">
            <a:avLst/>
          </a:prstGeom>
        </p:spPr>
      </p:pic>
    </p:spTree>
    <p:extLst>
      <p:ext uri="{BB962C8B-B14F-4D97-AF65-F5344CB8AC3E}">
        <p14:creationId xmlns:p14="http://schemas.microsoft.com/office/powerpoint/2010/main" val="3707741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851509-F42F-4D01-AAD2-6FBF60E04C31}"/>
              </a:ext>
            </a:extLst>
          </p:cNvPr>
          <p:cNvSpPr>
            <a:spLocks noGrp="1"/>
          </p:cNvSpPr>
          <p:nvPr>
            <p:ph type="sldNum" sz="quarter" idx="11"/>
          </p:nvPr>
        </p:nvSpPr>
        <p:spPr>
          <a:prstGeom prst="rect">
            <a:avLst/>
          </a:prstGeom>
        </p:spPr>
        <p:txBody>
          <a:bodyPr/>
          <a:lstStyle/>
          <a:p>
            <a:fld id="{81CB68E5-E0E4-40FE-97C8-071A7F686312}" type="slidenum">
              <a:rPr lang="id-ID" smtClean="0"/>
              <a:pPr/>
              <a:t>26</a:t>
            </a:fld>
            <a:endParaRPr lang="id-ID"/>
          </a:p>
        </p:txBody>
      </p:sp>
      <p:pic>
        <p:nvPicPr>
          <p:cNvPr id="3" name="Picture 2">
            <a:extLst>
              <a:ext uri="{FF2B5EF4-FFF2-40B4-BE49-F238E27FC236}">
                <a16:creationId xmlns:a16="http://schemas.microsoft.com/office/drawing/2014/main" id="{DA056011-246F-42FA-ACA0-538DB1BFF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43" y="355108"/>
            <a:ext cx="8839083" cy="5870917"/>
          </a:xfrm>
          <a:prstGeom prst="rect">
            <a:avLst/>
          </a:prstGeom>
        </p:spPr>
      </p:pic>
      <p:pic>
        <p:nvPicPr>
          <p:cNvPr id="4" name="Picture 3">
            <a:extLst>
              <a:ext uri="{FF2B5EF4-FFF2-40B4-BE49-F238E27FC236}">
                <a16:creationId xmlns:a16="http://schemas.microsoft.com/office/drawing/2014/main" id="{7054658A-F766-2E69-C38F-20170499F0F4}"/>
              </a:ext>
            </a:extLst>
          </p:cNvPr>
          <p:cNvPicPr>
            <a:picLocks noChangeAspect="1"/>
          </p:cNvPicPr>
          <p:nvPr/>
        </p:nvPicPr>
        <p:blipFill>
          <a:blip r:embed="rId3"/>
          <a:stretch>
            <a:fillRect/>
          </a:stretch>
        </p:blipFill>
        <p:spPr>
          <a:xfrm>
            <a:off x="8449448" y="6226024"/>
            <a:ext cx="952500" cy="342900"/>
          </a:xfrm>
          <a:prstGeom prst="rect">
            <a:avLst/>
          </a:prstGeom>
        </p:spPr>
      </p:pic>
    </p:spTree>
    <p:extLst>
      <p:ext uri="{BB962C8B-B14F-4D97-AF65-F5344CB8AC3E}">
        <p14:creationId xmlns:p14="http://schemas.microsoft.com/office/powerpoint/2010/main" val="358923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2C0261-C92A-89C8-D0C0-A2D5335B3AAE}"/>
              </a:ext>
            </a:extLst>
          </p:cNvPr>
          <p:cNvSpPr/>
          <p:nvPr/>
        </p:nvSpPr>
        <p:spPr>
          <a:xfrm>
            <a:off x="7434690" y="806030"/>
            <a:ext cx="3481968" cy="368601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000" b="1" spc="-50"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latin typeface="+mj-lt"/>
                <a:ea typeface="+mj-ea"/>
                <a:cs typeface="+mj-cs"/>
              </a:rPr>
              <a:t>All this is changing…</a:t>
            </a:r>
          </a:p>
          <a:p>
            <a:pPr defTabSz="914400">
              <a:lnSpc>
                <a:spcPct val="85000"/>
              </a:lnSpc>
              <a:spcBef>
                <a:spcPct val="0"/>
              </a:spcBef>
              <a:spcAft>
                <a:spcPts val="600"/>
              </a:spcAft>
            </a:pPr>
            <a:r>
              <a:rPr lang="en-US" sz="4000" b="1" spc="-50"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latin typeface="+mj-lt"/>
                <a:ea typeface="+mj-ea"/>
                <a:cs typeface="+mj-cs"/>
              </a:rPr>
              <a:t>for the better…</a:t>
            </a:r>
          </a:p>
        </p:txBody>
      </p:sp>
      <p:pic>
        <p:nvPicPr>
          <p:cNvPr id="5" name="Picture 4" descr="A picture containing text, sign, different&#10;&#10;Description automatically generated">
            <a:extLst>
              <a:ext uri="{FF2B5EF4-FFF2-40B4-BE49-F238E27FC236}">
                <a16:creationId xmlns:a16="http://schemas.microsoft.com/office/drawing/2014/main" id="{4587F005-8A1A-BDE1-595D-31D52030765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9500" y="1443425"/>
            <a:ext cx="5184163" cy="3447468"/>
          </a:xfrm>
          <a:prstGeom prst="rect">
            <a:avLst/>
          </a:prstGeom>
        </p:spPr>
      </p:pic>
      <p:sp>
        <p:nvSpPr>
          <p:cNvPr id="2" name="Slide Number Placeholder 1">
            <a:extLst>
              <a:ext uri="{FF2B5EF4-FFF2-40B4-BE49-F238E27FC236}">
                <a16:creationId xmlns:a16="http://schemas.microsoft.com/office/drawing/2014/main" id="{18BBFC12-4012-CCA3-84C8-C4FCBB6B6910}"/>
              </a:ext>
            </a:extLst>
          </p:cNvPr>
          <p:cNvSpPr>
            <a:spLocks noGrp="1"/>
          </p:cNvSpPr>
          <p:nvPr>
            <p:ph type="sldNum" sz="quarter" idx="11"/>
          </p:nvPr>
        </p:nvSpPr>
        <p:spPr>
          <a:xfrm>
            <a:off x="8949344" y="6459786"/>
            <a:ext cx="984019" cy="365125"/>
          </a:xfrm>
        </p:spPr>
        <p:txBody>
          <a:bodyPr vert="horz" lIns="91440" tIns="45720" rIns="91440" bIns="45720" rtlCol="0" anchor="ctr">
            <a:normAutofit/>
          </a:bodyPr>
          <a:lstStyle/>
          <a:p>
            <a:pPr defTabSz="914400">
              <a:spcAft>
                <a:spcPts val="600"/>
              </a:spcAft>
            </a:pPr>
            <a:fld id="{C07C0F97-C1DA-4BA8-A532-F4BCD025C60C}" type="slidenum">
              <a:rPr lang="en-US" smtClean="0">
                <a:solidFill>
                  <a:srgbClr val="FFFFFF"/>
                </a:solidFill>
              </a:rPr>
              <a:pPr defTabSz="914400">
                <a:spcAft>
                  <a:spcPts val="600"/>
                </a:spcAft>
              </a:pPr>
              <a:t>27</a:t>
            </a:fld>
            <a:endParaRPr lang="en-US">
              <a:solidFill>
                <a:srgbClr val="FFFFFF"/>
              </a:solidFill>
            </a:endParaRPr>
          </a:p>
        </p:txBody>
      </p:sp>
    </p:spTree>
    <p:extLst>
      <p:ext uri="{BB962C8B-B14F-4D97-AF65-F5344CB8AC3E}">
        <p14:creationId xmlns:p14="http://schemas.microsoft.com/office/powerpoint/2010/main" val="283895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521B-2526-4301-B68A-A43B6506BF5E}"/>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A40537EF-7031-428B-91CD-DD56565FB9B6}"/>
              </a:ext>
            </a:extLst>
          </p:cNvPr>
          <p:cNvSpPr>
            <a:spLocks noGrp="1"/>
          </p:cNvSpPr>
          <p:nvPr>
            <p:ph idx="1"/>
          </p:nvPr>
        </p:nvSpPr>
        <p:spPr>
          <a:xfrm>
            <a:off x="1713175" y="1199104"/>
            <a:ext cx="8648700" cy="4300665"/>
          </a:xfrm>
          <a:prstGeom prst="rect">
            <a:avLst/>
          </a:prstGeom>
        </p:spPr>
        <p:txBody>
          <a:bodyPr wrap="square">
            <a:spAutoFit/>
          </a:bodyPr>
          <a:lstStyle/>
          <a:p>
            <a:pPr marL="0" indent="0" algn="ctr">
              <a:buNone/>
            </a:pPr>
            <a:r>
              <a:rPr lang="en-US" sz="3600" b="1" dirty="0">
                <a:solidFill>
                  <a:srgbClr val="002E5D"/>
                </a:solidFill>
              </a:rPr>
              <a:t>Thank you!</a:t>
            </a:r>
            <a:br>
              <a:rPr lang="en-US" sz="3600" b="1" dirty="0">
                <a:solidFill>
                  <a:srgbClr val="002E5D"/>
                </a:solidFill>
              </a:rPr>
            </a:br>
            <a:br>
              <a:rPr lang="en-US" sz="3600" dirty="0">
                <a:solidFill>
                  <a:srgbClr val="002E5D"/>
                </a:solidFill>
              </a:rPr>
            </a:br>
            <a:r>
              <a:rPr lang="en-US" sz="3600" dirty="0">
                <a:solidFill>
                  <a:srgbClr val="002E5D"/>
                </a:solidFill>
              </a:rPr>
              <a:t>You can find more information online at</a:t>
            </a:r>
          </a:p>
          <a:p>
            <a:pPr marL="0" indent="0" algn="ctr">
              <a:buNone/>
            </a:pPr>
            <a:r>
              <a:rPr lang="en-US" sz="3600" dirty="0">
                <a:solidFill>
                  <a:srgbClr val="002E5D"/>
                </a:solidFill>
                <a:hlinkClick r:id="rId3"/>
              </a:rPr>
              <a:t>www.whainfocenter.com</a:t>
            </a:r>
            <a:r>
              <a:rPr lang="en-US" sz="3600" dirty="0">
                <a:solidFill>
                  <a:srgbClr val="002E5D"/>
                </a:solidFill>
              </a:rPr>
              <a:t> </a:t>
            </a:r>
          </a:p>
          <a:p>
            <a:pPr marL="0" indent="0" algn="ctr">
              <a:buNone/>
            </a:pPr>
            <a:r>
              <a:rPr lang="en-US" sz="3600" dirty="0">
                <a:solidFill>
                  <a:srgbClr val="002E5D"/>
                </a:solidFill>
              </a:rPr>
              <a:t>Or contact me (Jennifer Mueller):</a:t>
            </a:r>
          </a:p>
          <a:p>
            <a:pPr marL="0" indent="0" algn="ctr">
              <a:buNone/>
            </a:pPr>
            <a:r>
              <a:rPr lang="en-US" sz="3600" dirty="0">
                <a:solidFill>
                  <a:srgbClr val="002E5D"/>
                </a:solidFill>
                <a:hlinkClick r:id="rId4"/>
              </a:rPr>
              <a:t>jmueller@wha.org</a:t>
            </a:r>
            <a:endParaRPr lang="en-US" sz="3600" dirty="0">
              <a:solidFill>
                <a:srgbClr val="002E5D"/>
              </a:solidFill>
            </a:endParaRPr>
          </a:p>
          <a:p>
            <a:pPr marL="0" indent="0" algn="ctr">
              <a:buNone/>
            </a:pPr>
            <a:r>
              <a:rPr lang="en-US" sz="3600" dirty="0">
                <a:solidFill>
                  <a:srgbClr val="002E5D"/>
                </a:solidFill>
              </a:rPr>
              <a:t>608-268-1805</a:t>
            </a:r>
          </a:p>
        </p:txBody>
      </p:sp>
      <p:sp>
        <p:nvSpPr>
          <p:cNvPr id="4" name="Date Placeholder 3">
            <a:extLst>
              <a:ext uri="{FF2B5EF4-FFF2-40B4-BE49-F238E27FC236}">
                <a16:creationId xmlns:a16="http://schemas.microsoft.com/office/drawing/2014/main" id="{1BA0386A-E537-4D6A-988A-FC47F5E5AB47}"/>
              </a:ext>
            </a:extLst>
          </p:cNvPr>
          <p:cNvSpPr>
            <a:spLocks noGrp="1"/>
          </p:cNvSpPr>
          <p:nvPr>
            <p:ph type="dt" sz="half" idx="10"/>
          </p:nvPr>
        </p:nvSpPr>
        <p:spPr/>
        <p:txBody>
          <a:bodyPr/>
          <a:lstStyle/>
          <a:p>
            <a:r>
              <a:rPr lang="en-US"/>
              <a:t>www.whainfocenter.com </a:t>
            </a:r>
            <a:endParaRPr lang="en-US" dirty="0"/>
          </a:p>
        </p:txBody>
      </p:sp>
      <p:sp>
        <p:nvSpPr>
          <p:cNvPr id="5" name="Slide Number Placeholder 4">
            <a:extLst>
              <a:ext uri="{FF2B5EF4-FFF2-40B4-BE49-F238E27FC236}">
                <a16:creationId xmlns:a16="http://schemas.microsoft.com/office/drawing/2014/main" id="{814F6DBC-AE08-4D0E-8D2A-1204C07A59EF}"/>
              </a:ext>
            </a:extLst>
          </p:cNvPr>
          <p:cNvSpPr>
            <a:spLocks noGrp="1"/>
          </p:cNvSpPr>
          <p:nvPr>
            <p:ph type="sldNum" sz="quarter" idx="12"/>
          </p:nvPr>
        </p:nvSpPr>
        <p:spPr/>
        <p:txBody>
          <a:bodyPr/>
          <a:lstStyle/>
          <a:p>
            <a:fld id="{C07C0F97-C1DA-4BA8-A532-F4BCD025C60C}" type="slidenum">
              <a:rPr lang="en-US" smtClean="0"/>
              <a:t>28</a:t>
            </a:fld>
            <a:endParaRPr lang="en-US"/>
          </a:p>
        </p:txBody>
      </p:sp>
    </p:spTree>
    <p:extLst>
      <p:ext uri="{BB962C8B-B14F-4D97-AF65-F5344CB8AC3E}">
        <p14:creationId xmlns:p14="http://schemas.microsoft.com/office/powerpoint/2010/main" val="43779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58D3-8A42-490D-B55E-94727E14EF23}"/>
              </a:ext>
            </a:extLst>
          </p:cNvPr>
          <p:cNvSpPr>
            <a:spLocks noGrp="1"/>
          </p:cNvSpPr>
          <p:nvPr>
            <p:ph type="title"/>
          </p:nvPr>
        </p:nvSpPr>
        <p:spPr>
          <a:xfrm>
            <a:off x="1675886" y="20755"/>
            <a:ext cx="8719782" cy="428090"/>
          </a:xfrm>
        </p:spPr>
        <p:txBody>
          <a:bodyPr>
            <a:noAutofit/>
          </a:bodyPr>
          <a:lstStyle/>
          <a:p>
            <a:pPr algn="ctr"/>
            <a:r>
              <a:rPr lang="en-US" sz="2800"/>
              <a:t>The WHAIC Team</a:t>
            </a:r>
          </a:p>
        </p:txBody>
      </p:sp>
      <p:sp>
        <p:nvSpPr>
          <p:cNvPr id="4" name="Date Placeholder 3">
            <a:extLst>
              <a:ext uri="{FF2B5EF4-FFF2-40B4-BE49-F238E27FC236}">
                <a16:creationId xmlns:a16="http://schemas.microsoft.com/office/drawing/2014/main" id="{D387F3A1-8073-4D76-B167-FF95E8A7349C}"/>
              </a:ext>
            </a:extLst>
          </p:cNvPr>
          <p:cNvSpPr>
            <a:spLocks noGrp="1"/>
          </p:cNvSpPr>
          <p:nvPr>
            <p:ph type="dt" sz="half" idx="10"/>
          </p:nvPr>
        </p:nvSpPr>
        <p:spPr/>
        <p:txBody>
          <a:bodyPr/>
          <a:lstStyle/>
          <a:p>
            <a:r>
              <a:rPr lang="en-US"/>
              <a:t>www.whainfocenter.com </a:t>
            </a:r>
          </a:p>
        </p:txBody>
      </p:sp>
      <p:sp>
        <p:nvSpPr>
          <p:cNvPr id="5" name="Slide Number Placeholder 4">
            <a:extLst>
              <a:ext uri="{FF2B5EF4-FFF2-40B4-BE49-F238E27FC236}">
                <a16:creationId xmlns:a16="http://schemas.microsoft.com/office/drawing/2014/main" id="{633D781C-DADA-4994-A7C7-9BD1463BF8E9}"/>
              </a:ext>
            </a:extLst>
          </p:cNvPr>
          <p:cNvSpPr>
            <a:spLocks noGrp="1"/>
          </p:cNvSpPr>
          <p:nvPr>
            <p:ph type="sldNum" sz="quarter" idx="12"/>
          </p:nvPr>
        </p:nvSpPr>
        <p:spPr/>
        <p:txBody>
          <a:bodyPr/>
          <a:lstStyle/>
          <a:p>
            <a:fld id="{C07C0F97-C1DA-4BA8-A532-F4BCD025C60C}" type="slidenum">
              <a:rPr lang="en-US" smtClean="0"/>
              <a:t>3</a:t>
            </a:fld>
            <a:endParaRPr lang="en-US"/>
          </a:p>
        </p:txBody>
      </p:sp>
      <p:pic>
        <p:nvPicPr>
          <p:cNvPr id="19" name="Picture 18" descr="A person in a white shirt and tie&#10;&#10;Description automatically generated with low confidence">
            <a:extLst>
              <a:ext uri="{FF2B5EF4-FFF2-40B4-BE49-F238E27FC236}">
                <a16:creationId xmlns:a16="http://schemas.microsoft.com/office/drawing/2014/main" id="{EC33BBB6-F134-4332-8155-464C6034F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055" y="488737"/>
            <a:ext cx="1680136" cy="2100170"/>
          </a:xfrm>
          <a:prstGeom prst="rect">
            <a:avLst/>
          </a:prstGeom>
        </p:spPr>
      </p:pic>
      <p:pic>
        <p:nvPicPr>
          <p:cNvPr id="21" name="Picture 20" descr="A person smiling for the camera&#10;&#10;Description automatically generated with low confidence">
            <a:extLst>
              <a:ext uri="{FF2B5EF4-FFF2-40B4-BE49-F238E27FC236}">
                <a16:creationId xmlns:a16="http://schemas.microsoft.com/office/drawing/2014/main" id="{C7C6A387-BC41-43B4-A4CF-1BE4CB532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0498" y="474168"/>
            <a:ext cx="1680136" cy="2100170"/>
          </a:xfrm>
          <a:prstGeom prst="rect">
            <a:avLst/>
          </a:prstGeom>
        </p:spPr>
      </p:pic>
      <p:pic>
        <p:nvPicPr>
          <p:cNvPr id="25" name="Picture 24" descr="A picture containing person, necktie, person, wearing&#10;&#10;Description automatically generated">
            <a:extLst>
              <a:ext uri="{FF2B5EF4-FFF2-40B4-BE49-F238E27FC236}">
                <a16:creationId xmlns:a16="http://schemas.microsoft.com/office/drawing/2014/main" id="{0BD2A8E0-81B6-427C-A0A7-A67ED9EF84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1412" y="471104"/>
            <a:ext cx="1400114" cy="2100170"/>
          </a:xfrm>
          <a:prstGeom prst="rect">
            <a:avLst/>
          </a:prstGeom>
        </p:spPr>
      </p:pic>
      <p:pic>
        <p:nvPicPr>
          <p:cNvPr id="6" name="Picture 5" descr="A person smiling for the camera&#10;&#10;Description automatically generated with low confidence">
            <a:extLst>
              <a:ext uri="{FF2B5EF4-FFF2-40B4-BE49-F238E27FC236}">
                <a16:creationId xmlns:a16="http://schemas.microsoft.com/office/drawing/2014/main" id="{7246B219-8525-4D2A-AF02-DC5F0B142C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190" y="2907454"/>
            <a:ext cx="1535763" cy="2028446"/>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9FA950CD-1558-4740-874B-221FA61EEE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255" y="2862739"/>
            <a:ext cx="1569042" cy="2073160"/>
          </a:xfrm>
          <a:prstGeom prst="rect">
            <a:avLst/>
          </a:prstGeom>
        </p:spPr>
      </p:pic>
      <p:sp>
        <p:nvSpPr>
          <p:cNvPr id="3" name="TextBox 2">
            <a:extLst>
              <a:ext uri="{FF2B5EF4-FFF2-40B4-BE49-F238E27FC236}">
                <a16:creationId xmlns:a16="http://schemas.microsoft.com/office/drawing/2014/main" id="{28201F7F-CDB0-43D0-9EC2-6FFD8DE686DD}"/>
              </a:ext>
            </a:extLst>
          </p:cNvPr>
          <p:cNvSpPr txBox="1"/>
          <p:nvPr/>
        </p:nvSpPr>
        <p:spPr>
          <a:xfrm>
            <a:off x="5548361" y="2543996"/>
            <a:ext cx="1564484" cy="369332"/>
          </a:xfrm>
          <a:prstGeom prst="rect">
            <a:avLst/>
          </a:prstGeom>
          <a:noFill/>
        </p:spPr>
        <p:txBody>
          <a:bodyPr wrap="square" rtlCol="0">
            <a:spAutoFit/>
          </a:bodyPr>
          <a:lstStyle/>
          <a:p>
            <a:r>
              <a:rPr lang="en-US" dirty="0">
                <a:latin typeface="Script MT Bold" panose="03040602040607080904" pitchFamily="66" charset="0"/>
              </a:rPr>
              <a:t>Jennifer</a:t>
            </a:r>
          </a:p>
        </p:txBody>
      </p:sp>
      <p:sp>
        <p:nvSpPr>
          <p:cNvPr id="18" name="TextBox 17">
            <a:extLst>
              <a:ext uri="{FF2B5EF4-FFF2-40B4-BE49-F238E27FC236}">
                <a16:creationId xmlns:a16="http://schemas.microsoft.com/office/drawing/2014/main" id="{991D5C26-1623-4760-A920-325581A48FB1}"/>
              </a:ext>
            </a:extLst>
          </p:cNvPr>
          <p:cNvSpPr txBox="1"/>
          <p:nvPr/>
        </p:nvSpPr>
        <p:spPr>
          <a:xfrm>
            <a:off x="2115795" y="2527984"/>
            <a:ext cx="1564484" cy="369332"/>
          </a:xfrm>
          <a:prstGeom prst="rect">
            <a:avLst/>
          </a:prstGeom>
          <a:noFill/>
        </p:spPr>
        <p:txBody>
          <a:bodyPr wrap="square" rtlCol="0">
            <a:spAutoFit/>
          </a:bodyPr>
          <a:lstStyle/>
          <a:p>
            <a:r>
              <a:rPr lang="en-US">
                <a:latin typeface="Script MT Bold" panose="03040602040607080904" pitchFamily="66" charset="0"/>
              </a:rPr>
              <a:t>Brian</a:t>
            </a:r>
          </a:p>
        </p:txBody>
      </p:sp>
      <p:sp>
        <p:nvSpPr>
          <p:cNvPr id="20" name="TextBox 19">
            <a:extLst>
              <a:ext uri="{FF2B5EF4-FFF2-40B4-BE49-F238E27FC236}">
                <a16:creationId xmlns:a16="http://schemas.microsoft.com/office/drawing/2014/main" id="{AD14AC65-3C33-47C5-8292-A805263F9F12}"/>
              </a:ext>
            </a:extLst>
          </p:cNvPr>
          <p:cNvSpPr txBox="1"/>
          <p:nvPr/>
        </p:nvSpPr>
        <p:spPr>
          <a:xfrm>
            <a:off x="3929162" y="2493407"/>
            <a:ext cx="1564484" cy="369332"/>
          </a:xfrm>
          <a:prstGeom prst="rect">
            <a:avLst/>
          </a:prstGeom>
          <a:noFill/>
        </p:spPr>
        <p:txBody>
          <a:bodyPr wrap="square" rtlCol="0">
            <a:spAutoFit/>
          </a:bodyPr>
          <a:lstStyle/>
          <a:p>
            <a:r>
              <a:rPr lang="en-US">
                <a:latin typeface="Script MT Bold" panose="03040602040607080904" pitchFamily="66" charset="0"/>
              </a:rPr>
              <a:t>Cindy</a:t>
            </a:r>
          </a:p>
        </p:txBody>
      </p:sp>
      <p:sp>
        <p:nvSpPr>
          <p:cNvPr id="22" name="TextBox 21">
            <a:extLst>
              <a:ext uri="{FF2B5EF4-FFF2-40B4-BE49-F238E27FC236}">
                <a16:creationId xmlns:a16="http://schemas.microsoft.com/office/drawing/2014/main" id="{C155B690-4EEB-4F7E-9D06-CAE3D6332F70}"/>
              </a:ext>
            </a:extLst>
          </p:cNvPr>
          <p:cNvSpPr txBox="1"/>
          <p:nvPr/>
        </p:nvSpPr>
        <p:spPr>
          <a:xfrm>
            <a:off x="4802219" y="4907301"/>
            <a:ext cx="1564484" cy="369332"/>
          </a:xfrm>
          <a:prstGeom prst="rect">
            <a:avLst/>
          </a:prstGeom>
          <a:noFill/>
        </p:spPr>
        <p:txBody>
          <a:bodyPr wrap="square" rtlCol="0">
            <a:spAutoFit/>
          </a:bodyPr>
          <a:lstStyle/>
          <a:p>
            <a:r>
              <a:rPr lang="en-US" dirty="0">
                <a:latin typeface="Script MT Bold" panose="03040602040607080904" pitchFamily="66" charset="0"/>
              </a:rPr>
              <a:t>Derek</a:t>
            </a:r>
          </a:p>
        </p:txBody>
      </p:sp>
      <p:sp>
        <p:nvSpPr>
          <p:cNvPr id="24" name="TextBox 23">
            <a:extLst>
              <a:ext uri="{FF2B5EF4-FFF2-40B4-BE49-F238E27FC236}">
                <a16:creationId xmlns:a16="http://schemas.microsoft.com/office/drawing/2014/main" id="{4C834C78-F8A3-4477-914C-3607C13D8E0B}"/>
              </a:ext>
            </a:extLst>
          </p:cNvPr>
          <p:cNvSpPr txBox="1"/>
          <p:nvPr/>
        </p:nvSpPr>
        <p:spPr>
          <a:xfrm>
            <a:off x="7547304" y="2585703"/>
            <a:ext cx="1564484" cy="369332"/>
          </a:xfrm>
          <a:prstGeom prst="rect">
            <a:avLst/>
          </a:prstGeom>
          <a:noFill/>
        </p:spPr>
        <p:txBody>
          <a:bodyPr wrap="square" rtlCol="0">
            <a:spAutoFit/>
          </a:bodyPr>
          <a:lstStyle/>
          <a:p>
            <a:r>
              <a:rPr lang="en-US">
                <a:latin typeface="Script MT Bold" panose="03040602040607080904" pitchFamily="66" charset="0"/>
              </a:rPr>
              <a:t>Heather</a:t>
            </a:r>
          </a:p>
        </p:txBody>
      </p:sp>
      <p:sp>
        <p:nvSpPr>
          <p:cNvPr id="26" name="TextBox 25">
            <a:extLst>
              <a:ext uri="{FF2B5EF4-FFF2-40B4-BE49-F238E27FC236}">
                <a16:creationId xmlns:a16="http://schemas.microsoft.com/office/drawing/2014/main" id="{D9A06003-284B-4736-8FF3-2A2D92D4EADC}"/>
              </a:ext>
            </a:extLst>
          </p:cNvPr>
          <p:cNvSpPr txBox="1"/>
          <p:nvPr/>
        </p:nvSpPr>
        <p:spPr>
          <a:xfrm>
            <a:off x="9115408" y="2546274"/>
            <a:ext cx="1564484" cy="369332"/>
          </a:xfrm>
          <a:prstGeom prst="rect">
            <a:avLst/>
          </a:prstGeom>
          <a:noFill/>
        </p:spPr>
        <p:txBody>
          <a:bodyPr wrap="square" rtlCol="0">
            <a:spAutoFit/>
          </a:bodyPr>
          <a:lstStyle/>
          <a:p>
            <a:r>
              <a:rPr lang="en-US">
                <a:latin typeface="Script MT Bold" panose="03040602040607080904" pitchFamily="66" charset="0"/>
              </a:rPr>
              <a:t>Steve</a:t>
            </a:r>
          </a:p>
        </p:txBody>
      </p:sp>
      <p:sp>
        <p:nvSpPr>
          <p:cNvPr id="30" name="TextBox 29">
            <a:extLst>
              <a:ext uri="{FF2B5EF4-FFF2-40B4-BE49-F238E27FC236}">
                <a16:creationId xmlns:a16="http://schemas.microsoft.com/office/drawing/2014/main" id="{EDAEFE02-D178-49D7-98D8-239368D7A03C}"/>
              </a:ext>
            </a:extLst>
          </p:cNvPr>
          <p:cNvSpPr txBox="1"/>
          <p:nvPr/>
        </p:nvSpPr>
        <p:spPr>
          <a:xfrm>
            <a:off x="3250034" y="4949159"/>
            <a:ext cx="1564484" cy="369332"/>
          </a:xfrm>
          <a:prstGeom prst="rect">
            <a:avLst/>
          </a:prstGeom>
          <a:noFill/>
        </p:spPr>
        <p:txBody>
          <a:bodyPr wrap="square" rtlCol="0">
            <a:spAutoFit/>
          </a:bodyPr>
          <a:lstStyle/>
          <a:p>
            <a:r>
              <a:rPr lang="en-US" dirty="0">
                <a:latin typeface="Script MT Bold" panose="03040602040607080904" pitchFamily="66" charset="0"/>
              </a:rPr>
              <a:t>Janice</a:t>
            </a:r>
          </a:p>
        </p:txBody>
      </p:sp>
      <p:sp>
        <p:nvSpPr>
          <p:cNvPr id="32" name="TextBox 31">
            <a:extLst>
              <a:ext uri="{FF2B5EF4-FFF2-40B4-BE49-F238E27FC236}">
                <a16:creationId xmlns:a16="http://schemas.microsoft.com/office/drawing/2014/main" id="{8D0ABF40-417A-4C07-91C1-038486E6ABAA}"/>
              </a:ext>
            </a:extLst>
          </p:cNvPr>
          <p:cNvSpPr txBox="1"/>
          <p:nvPr/>
        </p:nvSpPr>
        <p:spPr>
          <a:xfrm>
            <a:off x="8018381" y="4935899"/>
            <a:ext cx="1564484" cy="369332"/>
          </a:xfrm>
          <a:prstGeom prst="rect">
            <a:avLst/>
          </a:prstGeom>
          <a:noFill/>
        </p:spPr>
        <p:txBody>
          <a:bodyPr wrap="square" rtlCol="0">
            <a:spAutoFit/>
          </a:bodyPr>
          <a:lstStyle/>
          <a:p>
            <a:r>
              <a:rPr lang="en-US" dirty="0">
                <a:latin typeface="Script MT Bold" panose="03040602040607080904" pitchFamily="66" charset="0"/>
              </a:rPr>
              <a:t>Seth</a:t>
            </a:r>
          </a:p>
        </p:txBody>
      </p:sp>
      <p:sp>
        <p:nvSpPr>
          <p:cNvPr id="34" name="TextBox 33">
            <a:extLst>
              <a:ext uri="{FF2B5EF4-FFF2-40B4-BE49-F238E27FC236}">
                <a16:creationId xmlns:a16="http://schemas.microsoft.com/office/drawing/2014/main" id="{4FD9D8D0-71BB-4B1A-8A87-00F07C6827D8}"/>
              </a:ext>
            </a:extLst>
          </p:cNvPr>
          <p:cNvSpPr txBox="1"/>
          <p:nvPr/>
        </p:nvSpPr>
        <p:spPr>
          <a:xfrm>
            <a:off x="3027094" y="5985231"/>
            <a:ext cx="1564484" cy="369332"/>
          </a:xfrm>
          <a:prstGeom prst="rect">
            <a:avLst/>
          </a:prstGeom>
          <a:noFill/>
        </p:spPr>
        <p:txBody>
          <a:bodyPr wrap="square" rtlCol="0">
            <a:spAutoFit/>
          </a:bodyPr>
          <a:lstStyle/>
          <a:p>
            <a:r>
              <a:rPr lang="en-US" dirty="0">
                <a:latin typeface="Script MT Bold" panose="03040602040607080904" pitchFamily="66" charset="0"/>
              </a:rPr>
              <a:t>Emily</a:t>
            </a:r>
          </a:p>
        </p:txBody>
      </p:sp>
      <p:pic>
        <p:nvPicPr>
          <p:cNvPr id="13" name="Picture 12" descr="A person smiling for the camera&#10;&#10;Description automatically generated with medium confidence">
            <a:extLst>
              <a:ext uri="{FF2B5EF4-FFF2-40B4-BE49-F238E27FC236}">
                <a16:creationId xmlns:a16="http://schemas.microsoft.com/office/drawing/2014/main" id="{8F54D141-BA63-4FF7-AE17-6943444739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2143" y="4721721"/>
            <a:ext cx="1415564" cy="2146270"/>
          </a:xfrm>
          <a:prstGeom prst="rect">
            <a:avLst/>
          </a:prstGeom>
        </p:spPr>
      </p:pic>
      <p:pic>
        <p:nvPicPr>
          <p:cNvPr id="15" name="Picture 14">
            <a:extLst>
              <a:ext uri="{FF2B5EF4-FFF2-40B4-BE49-F238E27FC236}">
                <a16:creationId xmlns:a16="http://schemas.microsoft.com/office/drawing/2014/main" id="{2C9EAA35-DCFE-4E87-AC24-8AB1F66191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6411" y="2871850"/>
            <a:ext cx="1363157" cy="2044737"/>
          </a:xfrm>
          <a:prstGeom prst="rect">
            <a:avLst/>
          </a:prstGeom>
        </p:spPr>
      </p:pic>
      <p:pic>
        <p:nvPicPr>
          <p:cNvPr id="9" name="Picture 8" descr="A close-up of a person smiling&#10;&#10;Description automatically generated">
            <a:extLst>
              <a:ext uri="{FF2B5EF4-FFF2-40B4-BE49-F238E27FC236}">
                <a16:creationId xmlns:a16="http://schemas.microsoft.com/office/drawing/2014/main" id="{28110D7F-00DF-765B-1E56-46BD0C27F8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5788" y="474833"/>
            <a:ext cx="1442217" cy="2163326"/>
          </a:xfrm>
          <a:prstGeom prst="rect">
            <a:avLst/>
          </a:prstGeom>
        </p:spPr>
      </p:pic>
      <p:pic>
        <p:nvPicPr>
          <p:cNvPr id="12" name="Picture 11" descr="A person wearing glasses and a tie&#10;&#10;Description automatically generated with medium confidence">
            <a:extLst>
              <a:ext uri="{FF2B5EF4-FFF2-40B4-BE49-F238E27FC236}">
                <a16:creationId xmlns:a16="http://schemas.microsoft.com/office/drawing/2014/main" id="{EB355597-8F67-2784-9A6B-DF06B79FF8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2435" y="2897316"/>
            <a:ext cx="1565764" cy="1957204"/>
          </a:xfrm>
          <a:prstGeom prst="rect">
            <a:avLst/>
          </a:prstGeom>
        </p:spPr>
      </p:pic>
      <p:sp>
        <p:nvSpPr>
          <p:cNvPr id="33" name="TextBox 32">
            <a:extLst>
              <a:ext uri="{FF2B5EF4-FFF2-40B4-BE49-F238E27FC236}">
                <a16:creationId xmlns:a16="http://schemas.microsoft.com/office/drawing/2014/main" id="{0E304383-2A2A-3989-99FE-0B35C853B21E}"/>
              </a:ext>
            </a:extLst>
          </p:cNvPr>
          <p:cNvSpPr txBox="1"/>
          <p:nvPr/>
        </p:nvSpPr>
        <p:spPr>
          <a:xfrm>
            <a:off x="6610531" y="4915766"/>
            <a:ext cx="1564484" cy="369332"/>
          </a:xfrm>
          <a:prstGeom prst="rect">
            <a:avLst/>
          </a:prstGeom>
          <a:noFill/>
        </p:spPr>
        <p:txBody>
          <a:bodyPr wrap="square" rtlCol="0">
            <a:spAutoFit/>
          </a:bodyPr>
          <a:lstStyle/>
          <a:p>
            <a:r>
              <a:rPr lang="en-US" dirty="0">
                <a:latin typeface="Script MT Bold" panose="03040602040607080904" pitchFamily="66" charset="0"/>
              </a:rPr>
              <a:t>Justin</a:t>
            </a:r>
          </a:p>
        </p:txBody>
      </p:sp>
      <p:pic>
        <p:nvPicPr>
          <p:cNvPr id="10" name="Picture 9" descr="A person smiling for the camera&#10;&#10;Description automatically generated with low confidence">
            <a:extLst>
              <a:ext uri="{FF2B5EF4-FFF2-40B4-BE49-F238E27FC236}">
                <a16:creationId xmlns:a16="http://schemas.microsoft.com/office/drawing/2014/main" id="{2DC19D63-F129-936D-B4C9-20D5EBC687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267" y="463798"/>
            <a:ext cx="1441583" cy="2162114"/>
          </a:xfrm>
          <a:prstGeom prst="rect">
            <a:avLst/>
          </a:prstGeom>
        </p:spPr>
      </p:pic>
      <p:pic>
        <p:nvPicPr>
          <p:cNvPr id="14" name="Picture 13" descr="A picture containing person, wall, person, suit&#10;&#10;Description automatically generated">
            <a:extLst>
              <a:ext uri="{FF2B5EF4-FFF2-40B4-BE49-F238E27FC236}">
                <a16:creationId xmlns:a16="http://schemas.microsoft.com/office/drawing/2014/main" id="{20410C1B-D92F-5ACC-0FCA-AC5D9B58B4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91981" y="5038914"/>
            <a:ext cx="1657876" cy="1766127"/>
          </a:xfrm>
          <a:prstGeom prst="rect">
            <a:avLst/>
          </a:prstGeom>
        </p:spPr>
      </p:pic>
      <p:sp>
        <p:nvSpPr>
          <p:cNvPr id="16" name="TextBox 15">
            <a:extLst>
              <a:ext uri="{FF2B5EF4-FFF2-40B4-BE49-F238E27FC236}">
                <a16:creationId xmlns:a16="http://schemas.microsoft.com/office/drawing/2014/main" id="{33FDC1C8-E12D-2917-81F1-6E4FB020134F}"/>
              </a:ext>
            </a:extLst>
          </p:cNvPr>
          <p:cNvSpPr txBox="1"/>
          <p:nvPr/>
        </p:nvSpPr>
        <p:spPr>
          <a:xfrm>
            <a:off x="8128344" y="5737311"/>
            <a:ext cx="1564484" cy="369332"/>
          </a:xfrm>
          <a:prstGeom prst="rect">
            <a:avLst/>
          </a:prstGeom>
          <a:noFill/>
        </p:spPr>
        <p:txBody>
          <a:bodyPr wrap="square" rtlCol="0">
            <a:spAutoFit/>
          </a:bodyPr>
          <a:lstStyle/>
          <a:p>
            <a:r>
              <a:rPr lang="en-US" dirty="0">
                <a:latin typeface="Script MT Bold" panose="03040602040607080904" pitchFamily="66" charset="0"/>
              </a:rPr>
              <a:t>Amber</a:t>
            </a:r>
          </a:p>
        </p:txBody>
      </p:sp>
    </p:spTree>
    <p:extLst>
      <p:ext uri="{BB962C8B-B14F-4D97-AF65-F5344CB8AC3E}">
        <p14:creationId xmlns:p14="http://schemas.microsoft.com/office/powerpoint/2010/main" val="245927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3278" y="516836"/>
            <a:ext cx="2313633" cy="2103875"/>
          </a:xfrm>
        </p:spPr>
        <p:txBody>
          <a:bodyPr vert="horz" lIns="91440" tIns="45720" rIns="91440" bIns="45720" rtlCol="0" anchor="b">
            <a:normAutofit/>
          </a:bodyPr>
          <a:lstStyle/>
          <a:p>
            <a:pPr>
              <a:lnSpc>
                <a:spcPct val="85000"/>
              </a:lnSpc>
            </a:pPr>
            <a:r>
              <a:rPr lang="en-US" sz="3100">
                <a:solidFill>
                  <a:srgbClr val="FFFFFF"/>
                </a:solidFill>
              </a:rPr>
              <a:t>About Us: WHA Information Center</a:t>
            </a:r>
          </a:p>
        </p:txBody>
      </p:sp>
      <p:sp>
        <p:nvSpPr>
          <p:cNvPr id="24" name="Rectangle 23"/>
          <p:cNvSpPr/>
          <p:nvPr/>
        </p:nvSpPr>
        <p:spPr>
          <a:xfrm>
            <a:off x="1893279" y="2653801"/>
            <a:ext cx="2313633" cy="3335519"/>
          </a:xfrm>
          <a:prstGeom prst="rect">
            <a:avLst/>
          </a:prstGeom>
        </p:spPr>
        <p:txBody>
          <a:bodyPr vert="horz" lIns="0" tIns="45720" rIns="0" bIns="45720" rtlCol="0">
            <a:normAutofit/>
          </a:bodyPr>
          <a:lstStyle/>
          <a:p>
            <a:pPr defTabSz="914400">
              <a:lnSpc>
                <a:spcPct val="90000"/>
              </a:lnSpc>
              <a:spcBef>
                <a:spcPts val="750"/>
              </a:spcBef>
              <a:spcAft>
                <a:spcPct val="0"/>
              </a:spcAft>
              <a:buClr>
                <a:schemeClr val="accent1"/>
              </a:buClr>
              <a:buFont typeface="Calibri" panose="020F0502020204030204" pitchFamily="34" charset="0"/>
            </a:pPr>
            <a:r>
              <a:rPr lang="en-US" sz="1300">
                <a:solidFill>
                  <a:srgbClr val="FFFFFF"/>
                </a:solidFill>
              </a:rPr>
              <a:t>WHA Information Center (WHAIC) is wholly owned subsidiary of the Wisconsin Hospital Association. </a:t>
            </a:r>
          </a:p>
        </p:txBody>
      </p:sp>
      <p:pic>
        <p:nvPicPr>
          <p:cNvPr id="4" name="Picture 3" descr="Timeline&#10;&#10;Description automatically generated">
            <a:extLst>
              <a:ext uri="{FF2B5EF4-FFF2-40B4-BE49-F238E27FC236}">
                <a16:creationId xmlns:a16="http://schemas.microsoft.com/office/drawing/2014/main" id="{883682F7-5911-3E27-3727-EBD12C58B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836" y="112644"/>
            <a:ext cx="3544917" cy="6657123"/>
          </a:xfrm>
          <a:prstGeom prst="rect">
            <a:avLst/>
          </a:prstGeom>
        </p:spPr>
      </p:pic>
    </p:spTree>
    <p:extLst>
      <p:ext uri="{BB962C8B-B14F-4D97-AF65-F5344CB8AC3E}">
        <p14:creationId xmlns:p14="http://schemas.microsoft.com/office/powerpoint/2010/main" val="278104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Information Center Data</a:t>
            </a:r>
            <a:endParaRPr lang="id-ID" dirty="0"/>
          </a:p>
        </p:txBody>
      </p:sp>
      <p:sp>
        <p:nvSpPr>
          <p:cNvPr id="9" name="TextBox 8"/>
          <p:cNvSpPr txBox="1"/>
          <p:nvPr/>
        </p:nvSpPr>
        <p:spPr>
          <a:xfrm>
            <a:off x="1411846" y="1702251"/>
            <a:ext cx="2962454" cy="1884506"/>
          </a:xfrm>
          <a:prstGeom prst="rect">
            <a:avLst/>
          </a:prstGeom>
          <a:noFill/>
        </p:spPr>
        <p:txBody>
          <a:bodyPr wrap="square" rtlCol="0">
            <a:noAutofit/>
          </a:bodyPr>
          <a:lstStyle/>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Hospital discharge claims  (153)</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Ambulatory Surgery Centers (80)</a:t>
            </a:r>
          </a:p>
          <a:p>
            <a:pPr marL="671513" lvl="1"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Quarterly data submission/collection (3,000,000 records/</a:t>
            </a:r>
            <a:r>
              <a:rPr lang="en-US" dirty="0" err="1">
                <a:solidFill>
                  <a:srgbClr val="262E33">
                    <a:lumMod val="75000"/>
                    <a:lumOff val="25000"/>
                  </a:srgbClr>
                </a:solidFill>
                <a:latin typeface="Calibri Light" panose="020F0302020204030204"/>
              </a:rPr>
              <a:t>qtr</a:t>
            </a:r>
            <a:r>
              <a:rPr lang="en-US" dirty="0">
                <a:solidFill>
                  <a:srgbClr val="262E33">
                    <a:lumMod val="75000"/>
                    <a:lumOff val="25000"/>
                  </a:srgbClr>
                </a:solidFill>
                <a:latin typeface="Calibri Light" panose="020F0302020204030204"/>
              </a:rPr>
              <a:t>)</a:t>
            </a:r>
          </a:p>
        </p:txBody>
      </p:sp>
      <p:sp>
        <p:nvSpPr>
          <p:cNvPr id="10" name="TextBox 9"/>
          <p:cNvSpPr txBox="1"/>
          <p:nvPr/>
        </p:nvSpPr>
        <p:spPr>
          <a:xfrm>
            <a:off x="1441062" y="1059468"/>
            <a:ext cx="2933238" cy="600491"/>
          </a:xfrm>
          <a:prstGeom prst="rect">
            <a:avLst/>
          </a:prstGeom>
          <a:noFill/>
        </p:spPr>
        <p:txBody>
          <a:bodyPr wrap="square" rtlCol="0">
            <a:noAutofit/>
          </a:bodyPr>
          <a:lstStyle/>
          <a:p>
            <a:pPr algn="ctr" defTabSz="342900">
              <a:spcBef>
                <a:spcPct val="0"/>
              </a:spcBef>
              <a:spcAft>
                <a:spcPct val="0"/>
              </a:spcAft>
            </a:pPr>
            <a:r>
              <a:rPr lang="en-US" b="1" u="sng" dirty="0">
                <a:solidFill>
                  <a:srgbClr val="262E33"/>
                </a:solidFill>
                <a:latin typeface="Calibri Light" panose="020F0302020204030204"/>
                <a:ea typeface="Roboto" panose="02000000000000000000" pitchFamily="2" charset="0"/>
              </a:rPr>
              <a:t>Discharge/Claim  Data Collected</a:t>
            </a:r>
            <a:endParaRPr lang="id-ID" b="1" u="sng" dirty="0">
              <a:solidFill>
                <a:srgbClr val="262E33"/>
              </a:solidFill>
              <a:latin typeface="Calibri Light" panose="020F0302020204030204"/>
              <a:ea typeface="Roboto" panose="02000000000000000000" pitchFamily="2" charset="0"/>
            </a:endParaRPr>
          </a:p>
        </p:txBody>
      </p:sp>
      <p:sp>
        <p:nvSpPr>
          <p:cNvPr id="11" name="TextBox 10"/>
          <p:cNvSpPr txBox="1"/>
          <p:nvPr/>
        </p:nvSpPr>
        <p:spPr>
          <a:xfrm>
            <a:off x="4374301" y="1391288"/>
            <a:ext cx="2782390" cy="2301195"/>
          </a:xfrm>
          <a:prstGeom prst="rect">
            <a:avLst/>
          </a:prstGeom>
          <a:noFill/>
        </p:spPr>
        <p:txBody>
          <a:bodyPr wrap="square" rtlCol="0">
            <a:noAutofit/>
          </a:bodyPr>
          <a:lstStyle/>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Annual Survey of Hospitals</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Hospital Fiscal Survey</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Medicare Cost Report (</a:t>
            </a:r>
            <a:r>
              <a:rPr lang="en-US" dirty="0" err="1">
                <a:solidFill>
                  <a:srgbClr val="262E33">
                    <a:lumMod val="75000"/>
                    <a:lumOff val="25000"/>
                  </a:srgbClr>
                </a:solidFill>
                <a:latin typeface="Calibri Light" panose="020F0302020204030204"/>
              </a:rPr>
              <a:t>wksht</a:t>
            </a:r>
            <a:r>
              <a:rPr lang="en-US" dirty="0">
                <a:solidFill>
                  <a:srgbClr val="262E33">
                    <a:lumMod val="75000"/>
                    <a:lumOff val="25000"/>
                  </a:srgbClr>
                </a:solidFill>
                <a:latin typeface="Calibri Light" panose="020F0302020204030204"/>
              </a:rPr>
              <a:t> C)</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Personnel Survey</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Uncompensated Health Care Survey</a:t>
            </a:r>
          </a:p>
          <a:p>
            <a:pPr marL="214313" indent="-214313">
              <a:buFont typeface="Arial" panose="020B0604020202020204" pitchFamily="34" charset="0"/>
              <a:buChar char="•"/>
            </a:pPr>
            <a:r>
              <a:rPr lang="en-US" dirty="0">
                <a:solidFill>
                  <a:srgbClr val="262E33">
                    <a:lumMod val="75000"/>
                    <a:lumOff val="25000"/>
                  </a:srgbClr>
                </a:solidFill>
                <a:latin typeface="Calibri Light" panose="020F0302020204030204"/>
              </a:rPr>
              <a:t>Hospital Rate Increases</a:t>
            </a:r>
          </a:p>
        </p:txBody>
      </p:sp>
      <p:sp>
        <p:nvSpPr>
          <p:cNvPr id="12" name="TextBox 11"/>
          <p:cNvSpPr txBox="1"/>
          <p:nvPr/>
        </p:nvSpPr>
        <p:spPr>
          <a:xfrm>
            <a:off x="4374300" y="1067857"/>
            <a:ext cx="3097322" cy="283026"/>
          </a:xfrm>
          <a:prstGeom prst="rect">
            <a:avLst/>
          </a:prstGeom>
          <a:noFill/>
        </p:spPr>
        <p:txBody>
          <a:bodyPr wrap="square" rtlCol="0">
            <a:noAutofit/>
          </a:bodyPr>
          <a:lstStyle/>
          <a:p>
            <a:pPr algn="ctr" defTabSz="342900">
              <a:spcBef>
                <a:spcPct val="0"/>
              </a:spcBef>
              <a:spcAft>
                <a:spcPct val="0"/>
              </a:spcAft>
            </a:pPr>
            <a:r>
              <a:rPr lang="en-US" b="1" u="sng" dirty="0">
                <a:solidFill>
                  <a:srgbClr val="262E33"/>
                </a:solidFill>
                <a:latin typeface="Calibri Light" panose="020F0302020204030204"/>
                <a:ea typeface="Roboto" panose="02000000000000000000" pitchFamily="2" charset="0"/>
              </a:rPr>
              <a:t>Annual Survey Data/Collected</a:t>
            </a:r>
            <a:endParaRPr lang="id-ID" b="1" u="sng" dirty="0">
              <a:solidFill>
                <a:srgbClr val="262E33"/>
              </a:solidFill>
              <a:latin typeface="Calibri Light" panose="020F0302020204030204"/>
              <a:ea typeface="Roboto" panose="02000000000000000000" pitchFamily="2" charset="0"/>
            </a:endParaRPr>
          </a:p>
        </p:txBody>
      </p:sp>
      <p:sp>
        <p:nvSpPr>
          <p:cNvPr id="13" name="TextBox 12"/>
          <p:cNvSpPr txBox="1"/>
          <p:nvPr/>
        </p:nvSpPr>
        <p:spPr>
          <a:xfrm>
            <a:off x="7156692" y="1476773"/>
            <a:ext cx="3511309" cy="4802952"/>
          </a:xfrm>
          <a:prstGeom prst="rect">
            <a:avLst/>
          </a:prstGeom>
          <a:noFill/>
        </p:spPr>
        <p:txBody>
          <a:bodyPr wrap="square" rtlCol="0">
            <a:noAutofit/>
          </a:bodyPr>
          <a:lstStyle/>
          <a:p>
            <a:pPr marL="214313"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Publications (Mandate)</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Guide to Wisconsin Hospitals</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Health Care Data Report</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Uncompensated Health Care in Wisconsin Hospitals</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Hospital Rate Increases</a:t>
            </a:r>
          </a:p>
          <a:p>
            <a:pPr marL="214313"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Workforce Analysis &amp; Predictions</a:t>
            </a:r>
          </a:p>
          <a:p>
            <a:pPr marL="214313"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Quality Report/Quality Improvement</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Readmission rates</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Potentially Preventable Readmissions</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Hospital Acquired Conditions penalties</a:t>
            </a: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Other specific adverse events</a:t>
            </a:r>
          </a:p>
          <a:p>
            <a:pPr marL="214313"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Analytics</a:t>
            </a:r>
          </a:p>
          <a:p>
            <a:pPr marL="671513" lvl="1" indent="-214313">
              <a:buFont typeface="Arial" panose="020B0604020202020204" pitchFamily="34" charset="0"/>
              <a:buChar char="•"/>
            </a:pPr>
            <a:r>
              <a:rPr lang="en-US" sz="1600" dirty="0" err="1">
                <a:solidFill>
                  <a:srgbClr val="262E33">
                    <a:lumMod val="75000"/>
                    <a:lumOff val="25000"/>
                  </a:srgbClr>
                </a:solidFill>
                <a:latin typeface="Calibri Light" panose="020F0302020204030204"/>
              </a:rPr>
              <a:t>Kaavio</a:t>
            </a:r>
            <a:endParaRPr lang="en-US" sz="1600" dirty="0">
              <a:solidFill>
                <a:srgbClr val="262E33">
                  <a:lumMod val="75000"/>
                  <a:lumOff val="25000"/>
                </a:srgbClr>
              </a:solidFill>
              <a:latin typeface="Calibri Light" panose="020F0302020204030204"/>
            </a:endParaRPr>
          </a:p>
          <a:p>
            <a:pPr marL="671513" lvl="1" indent="-214313">
              <a:buFont typeface="Arial" panose="020B0604020202020204" pitchFamily="34" charset="0"/>
              <a:buChar char="•"/>
            </a:pPr>
            <a:r>
              <a:rPr lang="en-US" sz="1600" dirty="0" err="1">
                <a:solidFill>
                  <a:srgbClr val="262E33">
                    <a:lumMod val="75000"/>
                    <a:lumOff val="25000"/>
                  </a:srgbClr>
                </a:solidFill>
                <a:latin typeface="Calibri Light" panose="020F0302020204030204"/>
              </a:rPr>
              <a:t>PricePoint</a:t>
            </a:r>
            <a:endParaRPr lang="en-US" sz="1600" dirty="0">
              <a:solidFill>
                <a:srgbClr val="262E33">
                  <a:lumMod val="75000"/>
                  <a:lumOff val="25000"/>
                </a:srgbClr>
              </a:solidFill>
              <a:latin typeface="Calibri Light" panose="020F0302020204030204"/>
            </a:endParaRPr>
          </a:p>
          <a:p>
            <a:pPr marL="671513" lvl="1" indent="-214313">
              <a:buFont typeface="Arial" panose="020B0604020202020204" pitchFamily="34" charset="0"/>
              <a:buChar char="•"/>
            </a:pPr>
            <a:r>
              <a:rPr lang="en-US" sz="1600" dirty="0" err="1">
                <a:solidFill>
                  <a:srgbClr val="262E33">
                    <a:lumMod val="75000"/>
                    <a:lumOff val="25000"/>
                  </a:srgbClr>
                </a:solidFill>
                <a:latin typeface="Calibri Light" panose="020F0302020204030204"/>
              </a:rPr>
              <a:t>CheckPoint</a:t>
            </a:r>
            <a:endParaRPr lang="en-US" sz="1600" dirty="0">
              <a:solidFill>
                <a:srgbClr val="262E33">
                  <a:lumMod val="75000"/>
                  <a:lumOff val="25000"/>
                </a:srgbClr>
              </a:solidFill>
              <a:latin typeface="Calibri Light" panose="020F0302020204030204"/>
            </a:endParaRPr>
          </a:p>
          <a:p>
            <a:pPr marL="671513" lvl="1" indent="-214313">
              <a:buFont typeface="Arial" panose="020B0604020202020204" pitchFamily="34" charset="0"/>
              <a:buChar char="•"/>
            </a:pPr>
            <a:r>
              <a:rPr lang="en-US" sz="1600" dirty="0">
                <a:solidFill>
                  <a:srgbClr val="262E33">
                    <a:lumMod val="75000"/>
                    <a:lumOff val="25000"/>
                  </a:srgbClr>
                </a:solidFill>
                <a:latin typeface="Calibri Light" panose="020F0302020204030204"/>
              </a:rPr>
              <a:t>Other analytics/custom requests</a:t>
            </a:r>
          </a:p>
          <a:p>
            <a:pPr marL="214313" indent="-214313">
              <a:buFont typeface="Arial" panose="020B0604020202020204" pitchFamily="34" charset="0"/>
              <a:buChar char="•"/>
            </a:pPr>
            <a:endParaRPr lang="en-US" sz="1600" dirty="0">
              <a:solidFill>
                <a:srgbClr val="262E33">
                  <a:lumMod val="75000"/>
                  <a:lumOff val="25000"/>
                </a:srgbClr>
              </a:solidFill>
              <a:latin typeface="Calibri Light" panose="020F0302020204030204"/>
            </a:endParaRPr>
          </a:p>
        </p:txBody>
      </p:sp>
      <p:sp>
        <p:nvSpPr>
          <p:cNvPr id="14" name="TextBox 13"/>
          <p:cNvSpPr txBox="1"/>
          <p:nvPr/>
        </p:nvSpPr>
        <p:spPr>
          <a:xfrm>
            <a:off x="7625949" y="1059630"/>
            <a:ext cx="2670236" cy="283026"/>
          </a:xfrm>
          <a:prstGeom prst="rect">
            <a:avLst/>
          </a:prstGeom>
          <a:noFill/>
        </p:spPr>
        <p:txBody>
          <a:bodyPr wrap="square" rtlCol="0">
            <a:noAutofit/>
          </a:bodyPr>
          <a:lstStyle/>
          <a:p>
            <a:pPr algn="ctr" defTabSz="342900">
              <a:spcBef>
                <a:spcPct val="0"/>
              </a:spcBef>
              <a:spcAft>
                <a:spcPct val="0"/>
              </a:spcAft>
            </a:pPr>
            <a:r>
              <a:rPr lang="en-US" b="1" u="sng" dirty="0">
                <a:solidFill>
                  <a:srgbClr val="262E33"/>
                </a:solidFill>
                <a:latin typeface="Calibri Light" panose="020F0302020204030204"/>
                <a:ea typeface="Roboto" panose="02000000000000000000" pitchFamily="2" charset="0"/>
              </a:rPr>
              <a:t>How the Data is Used</a:t>
            </a:r>
          </a:p>
          <a:p>
            <a:pPr algn="ctr" defTabSz="342900">
              <a:spcBef>
                <a:spcPct val="0"/>
              </a:spcBef>
              <a:spcAft>
                <a:spcPct val="0"/>
              </a:spcAft>
            </a:pPr>
            <a:endParaRPr lang="id-ID" b="1" dirty="0">
              <a:solidFill>
                <a:srgbClr val="262E33"/>
              </a:solidFill>
              <a:latin typeface="Calibri Light" panose="020F0302020204030204"/>
              <a:ea typeface="Roboto" panose="02000000000000000000" pitchFamily="2" charset="0"/>
            </a:endParaRPr>
          </a:p>
        </p:txBody>
      </p:sp>
      <p:sp>
        <p:nvSpPr>
          <p:cNvPr id="18" name="TextBox 17">
            <a:extLst>
              <a:ext uri="{FF2B5EF4-FFF2-40B4-BE49-F238E27FC236}">
                <a16:creationId xmlns:a16="http://schemas.microsoft.com/office/drawing/2014/main" id="{512A1E70-1C0C-44E9-BC17-FB29895D621D}"/>
              </a:ext>
            </a:extLst>
          </p:cNvPr>
          <p:cNvSpPr txBox="1"/>
          <p:nvPr/>
        </p:nvSpPr>
        <p:spPr>
          <a:xfrm>
            <a:off x="1745510" y="4321203"/>
            <a:ext cx="2628790" cy="1477328"/>
          </a:xfrm>
          <a:prstGeom prst="rect">
            <a:avLst/>
          </a:prstGeom>
          <a:noFill/>
          <a:ln w="57150">
            <a:solidFill>
              <a:schemeClr val="tx1"/>
            </a:solidFill>
          </a:ln>
        </p:spPr>
        <p:txBody>
          <a:bodyPr wrap="square" rtlCol="0">
            <a:spAutoFit/>
          </a:bodyPr>
          <a:lstStyle/>
          <a:p>
            <a:r>
              <a:rPr lang="en-US" dirty="0"/>
              <a:t>Data </a:t>
            </a:r>
            <a:r>
              <a:rPr lang="en-US" i="1" dirty="0"/>
              <a:t>not</a:t>
            </a:r>
            <a:r>
              <a:rPr lang="en-US" dirty="0"/>
              <a:t> collected</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Professional/clinic:</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Pharmacy</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DME</a:t>
            </a:r>
          </a:p>
          <a:p>
            <a:pPr marL="214313" indent="-214313">
              <a:spcBef>
                <a:spcPct val="0"/>
              </a:spcBef>
              <a:spcAft>
                <a:spcPct val="0"/>
              </a:spcAft>
              <a:buFont typeface="Arial" panose="020B0604020202020204" pitchFamily="34" charset="0"/>
              <a:buChar char="•"/>
            </a:pPr>
            <a:r>
              <a:rPr lang="en-US" dirty="0">
                <a:solidFill>
                  <a:srgbClr val="262E33">
                    <a:lumMod val="75000"/>
                    <a:lumOff val="25000"/>
                  </a:srgbClr>
                </a:solidFill>
                <a:latin typeface="Calibri Light" panose="020F0302020204030204"/>
              </a:rPr>
              <a:t>Nursing facilities</a:t>
            </a:r>
            <a:endParaRPr lang="en-US" dirty="0"/>
          </a:p>
        </p:txBody>
      </p:sp>
    </p:spTree>
    <p:extLst>
      <p:ext uri="{BB962C8B-B14F-4D97-AF65-F5344CB8AC3E}">
        <p14:creationId xmlns:p14="http://schemas.microsoft.com/office/powerpoint/2010/main" val="81937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99C0-1608-486D-955F-6F2205F44777}"/>
              </a:ext>
            </a:extLst>
          </p:cNvPr>
          <p:cNvSpPr>
            <a:spLocks noGrp="1"/>
          </p:cNvSpPr>
          <p:nvPr>
            <p:ph type="title"/>
          </p:nvPr>
        </p:nvSpPr>
        <p:spPr/>
        <p:txBody>
          <a:bodyPr/>
          <a:lstStyle/>
          <a:p>
            <a:pPr algn="ctr"/>
            <a:r>
              <a:rPr lang="en-US" dirty="0"/>
              <a:t>WHAIC Publications</a:t>
            </a:r>
          </a:p>
        </p:txBody>
      </p:sp>
      <p:sp>
        <p:nvSpPr>
          <p:cNvPr id="3" name="Date Placeholder 2">
            <a:extLst>
              <a:ext uri="{FF2B5EF4-FFF2-40B4-BE49-F238E27FC236}">
                <a16:creationId xmlns:a16="http://schemas.microsoft.com/office/drawing/2014/main" id="{DF6AF7FB-AE2E-47D8-99A7-DC19E93401A0}"/>
              </a:ext>
            </a:extLst>
          </p:cNvPr>
          <p:cNvSpPr>
            <a:spLocks noGrp="1"/>
          </p:cNvSpPr>
          <p:nvPr>
            <p:ph type="dt" sz="half" idx="10"/>
          </p:nvPr>
        </p:nvSpPr>
        <p:spPr/>
        <p:txBody>
          <a:bodyPr/>
          <a:lstStyle/>
          <a:p>
            <a:r>
              <a:rPr lang="en-US"/>
              <a:t>www.whainfocenter.com </a:t>
            </a:r>
            <a:endParaRPr lang="en-US" dirty="0"/>
          </a:p>
        </p:txBody>
      </p:sp>
      <p:sp>
        <p:nvSpPr>
          <p:cNvPr id="4" name="Slide Number Placeholder 3">
            <a:extLst>
              <a:ext uri="{FF2B5EF4-FFF2-40B4-BE49-F238E27FC236}">
                <a16:creationId xmlns:a16="http://schemas.microsoft.com/office/drawing/2014/main" id="{E360FC48-662F-4F6B-9E53-5F6E9A84995A}"/>
              </a:ext>
            </a:extLst>
          </p:cNvPr>
          <p:cNvSpPr>
            <a:spLocks noGrp="1"/>
          </p:cNvSpPr>
          <p:nvPr>
            <p:ph type="sldNum" sz="quarter" idx="12"/>
          </p:nvPr>
        </p:nvSpPr>
        <p:spPr/>
        <p:txBody>
          <a:bodyPr/>
          <a:lstStyle/>
          <a:p>
            <a:fld id="{C07C0F97-C1DA-4BA8-A532-F4BCD025C60C}" type="slidenum">
              <a:rPr lang="en-US" smtClean="0"/>
              <a:t>6</a:t>
            </a:fld>
            <a:endParaRPr lang="en-US"/>
          </a:p>
        </p:txBody>
      </p:sp>
      <p:pic>
        <p:nvPicPr>
          <p:cNvPr id="12" name="Picture 11">
            <a:extLst>
              <a:ext uri="{FF2B5EF4-FFF2-40B4-BE49-F238E27FC236}">
                <a16:creationId xmlns:a16="http://schemas.microsoft.com/office/drawing/2014/main" id="{9854FC6A-9F16-4872-9A25-1F081F5BA58B}"/>
              </a:ext>
            </a:extLst>
          </p:cNvPr>
          <p:cNvPicPr>
            <a:picLocks noChangeAspect="1"/>
          </p:cNvPicPr>
          <p:nvPr/>
        </p:nvPicPr>
        <p:blipFill>
          <a:blip r:embed="rId3"/>
          <a:stretch>
            <a:fillRect/>
          </a:stretch>
        </p:blipFill>
        <p:spPr>
          <a:xfrm>
            <a:off x="1659925" y="1013287"/>
            <a:ext cx="4957375" cy="5391815"/>
          </a:xfrm>
          <a:prstGeom prst="rect">
            <a:avLst/>
          </a:prstGeom>
        </p:spPr>
      </p:pic>
      <p:pic>
        <p:nvPicPr>
          <p:cNvPr id="6" name="Picture 5">
            <a:extLst>
              <a:ext uri="{FF2B5EF4-FFF2-40B4-BE49-F238E27FC236}">
                <a16:creationId xmlns:a16="http://schemas.microsoft.com/office/drawing/2014/main" id="{A493D6B7-CA75-662F-3A78-D5148B98852F}"/>
              </a:ext>
            </a:extLst>
          </p:cNvPr>
          <p:cNvPicPr>
            <a:picLocks noChangeAspect="1"/>
          </p:cNvPicPr>
          <p:nvPr/>
        </p:nvPicPr>
        <p:blipFill>
          <a:blip r:embed="rId4"/>
          <a:stretch>
            <a:fillRect/>
          </a:stretch>
        </p:blipFill>
        <p:spPr>
          <a:xfrm>
            <a:off x="6617299" y="2990602"/>
            <a:ext cx="4014750" cy="1447177"/>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C24ADCC6-1C15-5E19-194D-42707B865D9F}"/>
                  </a:ext>
                </a:extLst>
              </p14:cNvPr>
              <p14:cNvContentPartPr/>
              <p14:nvPr/>
            </p14:nvContentPartPr>
            <p14:xfrm>
              <a:off x="1795382" y="4175572"/>
              <a:ext cx="1284120" cy="84600"/>
            </p14:xfrm>
          </p:contentPart>
        </mc:Choice>
        <mc:Fallback>
          <p:pic>
            <p:nvPicPr>
              <p:cNvPr id="8" name="Ink 7">
                <a:extLst>
                  <a:ext uri="{FF2B5EF4-FFF2-40B4-BE49-F238E27FC236}">
                    <a16:creationId xmlns:a16="http://schemas.microsoft.com/office/drawing/2014/main" id="{C24ADCC6-1C15-5E19-194D-42707B865D9F}"/>
                  </a:ext>
                </a:extLst>
              </p:cNvPr>
              <p:cNvPicPr/>
              <p:nvPr/>
            </p:nvPicPr>
            <p:blipFill>
              <a:blip r:embed="rId6"/>
              <a:stretch>
                <a:fillRect/>
              </a:stretch>
            </p:blipFill>
            <p:spPr>
              <a:xfrm>
                <a:off x="1741367" y="4067572"/>
                <a:ext cx="139179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1A29EA6E-5A03-3360-F61C-45DB7617E976}"/>
                  </a:ext>
                </a:extLst>
              </p14:cNvPr>
              <p14:cNvContentPartPr/>
              <p14:nvPr/>
            </p14:nvContentPartPr>
            <p14:xfrm>
              <a:off x="3488102" y="4200772"/>
              <a:ext cx="1234800" cy="38520"/>
            </p14:xfrm>
          </p:contentPart>
        </mc:Choice>
        <mc:Fallback>
          <p:pic>
            <p:nvPicPr>
              <p:cNvPr id="9" name="Ink 8">
                <a:extLst>
                  <a:ext uri="{FF2B5EF4-FFF2-40B4-BE49-F238E27FC236}">
                    <a16:creationId xmlns:a16="http://schemas.microsoft.com/office/drawing/2014/main" id="{1A29EA6E-5A03-3360-F61C-45DB7617E976}"/>
                  </a:ext>
                </a:extLst>
              </p:cNvPr>
              <p:cNvPicPr/>
              <p:nvPr/>
            </p:nvPicPr>
            <p:blipFill>
              <a:blip r:embed="rId8"/>
              <a:stretch>
                <a:fillRect/>
              </a:stretch>
            </p:blipFill>
            <p:spPr>
              <a:xfrm>
                <a:off x="3434102" y="4092772"/>
                <a:ext cx="1342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21DB5A9F-5DF7-325C-EA59-63686D97DBE5}"/>
                  </a:ext>
                </a:extLst>
              </p14:cNvPr>
              <p14:cNvContentPartPr/>
              <p14:nvPr/>
            </p14:nvContentPartPr>
            <p14:xfrm>
              <a:off x="5144102" y="4200772"/>
              <a:ext cx="1185120" cy="74520"/>
            </p14:xfrm>
          </p:contentPart>
        </mc:Choice>
        <mc:Fallback>
          <p:pic>
            <p:nvPicPr>
              <p:cNvPr id="10" name="Ink 9">
                <a:extLst>
                  <a:ext uri="{FF2B5EF4-FFF2-40B4-BE49-F238E27FC236}">
                    <a16:creationId xmlns:a16="http://schemas.microsoft.com/office/drawing/2014/main" id="{21DB5A9F-5DF7-325C-EA59-63686D97DBE5}"/>
                  </a:ext>
                </a:extLst>
              </p:cNvPr>
              <p:cNvPicPr/>
              <p:nvPr/>
            </p:nvPicPr>
            <p:blipFill>
              <a:blip r:embed="rId10"/>
              <a:stretch>
                <a:fillRect/>
              </a:stretch>
            </p:blipFill>
            <p:spPr>
              <a:xfrm>
                <a:off x="5090102" y="4092772"/>
                <a:ext cx="12927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955B7786-1E21-F4AD-43AB-D7922B6A2EC7}"/>
                  </a:ext>
                </a:extLst>
              </p14:cNvPr>
              <p14:cNvContentPartPr/>
              <p14:nvPr/>
            </p14:nvContentPartPr>
            <p14:xfrm>
              <a:off x="6675902" y="3113572"/>
              <a:ext cx="1173240" cy="25200"/>
            </p14:xfrm>
          </p:contentPart>
        </mc:Choice>
        <mc:Fallback>
          <p:pic>
            <p:nvPicPr>
              <p:cNvPr id="11" name="Ink 10">
                <a:extLst>
                  <a:ext uri="{FF2B5EF4-FFF2-40B4-BE49-F238E27FC236}">
                    <a16:creationId xmlns:a16="http://schemas.microsoft.com/office/drawing/2014/main" id="{955B7786-1E21-F4AD-43AB-D7922B6A2EC7}"/>
                  </a:ext>
                </a:extLst>
              </p:cNvPr>
              <p:cNvPicPr/>
              <p:nvPr/>
            </p:nvPicPr>
            <p:blipFill>
              <a:blip r:embed="rId12"/>
              <a:stretch>
                <a:fillRect/>
              </a:stretch>
            </p:blipFill>
            <p:spPr>
              <a:xfrm>
                <a:off x="6621885" y="3005572"/>
                <a:ext cx="1280913" cy="240840"/>
              </a:xfrm>
              <a:prstGeom prst="rect">
                <a:avLst/>
              </a:prstGeom>
            </p:spPr>
          </p:pic>
        </mc:Fallback>
      </mc:AlternateContent>
    </p:spTree>
    <p:extLst>
      <p:ext uri="{BB962C8B-B14F-4D97-AF65-F5344CB8AC3E}">
        <p14:creationId xmlns:p14="http://schemas.microsoft.com/office/powerpoint/2010/main" val="40435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05EB-7E0A-4B5A-8BE4-EC95933F4BA5}"/>
              </a:ext>
            </a:extLst>
          </p:cNvPr>
          <p:cNvSpPr>
            <a:spLocks noGrp="1"/>
          </p:cNvSpPr>
          <p:nvPr>
            <p:ph type="title"/>
          </p:nvPr>
        </p:nvSpPr>
        <p:spPr/>
        <p:txBody>
          <a:bodyPr/>
          <a:lstStyle/>
          <a:p>
            <a:r>
              <a:rPr lang="en-US" dirty="0"/>
              <a:t>Hospital </a:t>
            </a:r>
            <a:r>
              <a:rPr lang="en-US" dirty="0">
                <a:hlinkClick r:id="rId3"/>
              </a:rPr>
              <a:t>Finder</a:t>
            </a:r>
            <a:r>
              <a:rPr lang="en-US" dirty="0"/>
              <a:t> </a:t>
            </a:r>
          </a:p>
        </p:txBody>
      </p:sp>
      <p:sp>
        <p:nvSpPr>
          <p:cNvPr id="3" name="Date Placeholder 2">
            <a:extLst>
              <a:ext uri="{FF2B5EF4-FFF2-40B4-BE49-F238E27FC236}">
                <a16:creationId xmlns:a16="http://schemas.microsoft.com/office/drawing/2014/main" id="{24B9FA98-9B56-4823-A5AC-FB016A3549B7}"/>
              </a:ext>
            </a:extLst>
          </p:cNvPr>
          <p:cNvSpPr>
            <a:spLocks noGrp="1"/>
          </p:cNvSpPr>
          <p:nvPr>
            <p:ph type="dt" sz="half" idx="10"/>
          </p:nvPr>
        </p:nvSpPr>
        <p:spPr/>
        <p:txBody>
          <a:bodyPr/>
          <a:lstStyle/>
          <a:p>
            <a:r>
              <a:rPr lang="en-US"/>
              <a:t>www.whainfocenter.com </a:t>
            </a:r>
            <a:endParaRPr lang="en-US" dirty="0"/>
          </a:p>
        </p:txBody>
      </p:sp>
      <p:sp>
        <p:nvSpPr>
          <p:cNvPr id="4" name="Slide Number Placeholder 3">
            <a:extLst>
              <a:ext uri="{FF2B5EF4-FFF2-40B4-BE49-F238E27FC236}">
                <a16:creationId xmlns:a16="http://schemas.microsoft.com/office/drawing/2014/main" id="{52D98936-0786-436B-805E-A7BE39A38FB9}"/>
              </a:ext>
            </a:extLst>
          </p:cNvPr>
          <p:cNvSpPr>
            <a:spLocks noGrp="1"/>
          </p:cNvSpPr>
          <p:nvPr>
            <p:ph type="sldNum" sz="quarter" idx="12"/>
          </p:nvPr>
        </p:nvSpPr>
        <p:spPr/>
        <p:txBody>
          <a:bodyPr/>
          <a:lstStyle/>
          <a:p>
            <a:fld id="{C07C0F97-C1DA-4BA8-A532-F4BCD025C60C}" type="slidenum">
              <a:rPr lang="en-US" smtClean="0"/>
              <a:t>7</a:t>
            </a:fld>
            <a:endParaRPr lang="en-US"/>
          </a:p>
        </p:txBody>
      </p:sp>
      <p:pic>
        <p:nvPicPr>
          <p:cNvPr id="6" name="Picture 5">
            <a:extLst>
              <a:ext uri="{FF2B5EF4-FFF2-40B4-BE49-F238E27FC236}">
                <a16:creationId xmlns:a16="http://schemas.microsoft.com/office/drawing/2014/main" id="{364F23CD-8B12-42D5-9D76-AF3D2E800FD3}"/>
              </a:ext>
            </a:extLst>
          </p:cNvPr>
          <p:cNvPicPr>
            <a:picLocks noChangeAspect="1"/>
          </p:cNvPicPr>
          <p:nvPr/>
        </p:nvPicPr>
        <p:blipFill>
          <a:blip r:embed="rId4"/>
          <a:stretch>
            <a:fillRect/>
          </a:stretch>
        </p:blipFill>
        <p:spPr>
          <a:xfrm>
            <a:off x="1828466" y="940596"/>
            <a:ext cx="8351949" cy="5562270"/>
          </a:xfrm>
          <a:prstGeom prst="rect">
            <a:avLst/>
          </a:prstGeom>
        </p:spPr>
      </p:pic>
    </p:spTree>
    <p:extLst>
      <p:ext uri="{BB962C8B-B14F-4D97-AF65-F5344CB8AC3E}">
        <p14:creationId xmlns:p14="http://schemas.microsoft.com/office/powerpoint/2010/main" val="80997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615472" y="127342"/>
            <a:ext cx="8746047" cy="792496"/>
          </a:xfrm>
        </p:spPr>
        <p:txBody>
          <a:bodyPr/>
          <a:lstStyle/>
          <a:p>
            <a:pPr algn="ctr"/>
            <a:r>
              <a:rPr lang="en-US" dirty="0"/>
              <a:t>Who Uses the IC Data?</a:t>
            </a:r>
          </a:p>
        </p:txBody>
      </p:sp>
      <p:sp>
        <p:nvSpPr>
          <p:cNvPr id="5" name="Content Placeholder 4"/>
          <p:cNvSpPr>
            <a:spLocks noGrp="1"/>
          </p:cNvSpPr>
          <p:nvPr>
            <p:ph idx="1"/>
          </p:nvPr>
        </p:nvSpPr>
        <p:spPr>
          <a:xfrm>
            <a:off x="1615472" y="919838"/>
            <a:ext cx="8632399" cy="5810820"/>
          </a:xfrm>
        </p:spPr>
        <p:txBody>
          <a:bodyPr>
            <a:normAutofit fontScale="25000" lnSpcReduction="20000"/>
          </a:bodyPr>
          <a:lstStyle/>
          <a:p>
            <a:pPr marL="0" indent="0">
              <a:buNone/>
            </a:pPr>
            <a:r>
              <a:rPr lang="en-US" sz="7200" b="1" u="sng" dirty="0"/>
              <a:t>Data Uses</a:t>
            </a:r>
          </a:p>
          <a:p>
            <a:pPr marL="342900" indent="-342900"/>
            <a:r>
              <a:rPr lang="en-US" sz="6400" dirty="0"/>
              <a:t>84% of Wisconsin hospitals purchase data sets and/or custom data sets/reports from WHAIC.</a:t>
            </a:r>
          </a:p>
          <a:p>
            <a:pPr marL="342900" indent="-342900"/>
            <a:r>
              <a:rPr lang="en-US" sz="6400" dirty="0"/>
              <a:t>23% of ASCs purchase data sets and/or custom data sets/reports from WHAIC</a:t>
            </a:r>
          </a:p>
          <a:p>
            <a:pPr marL="342900" indent="-342900"/>
            <a:r>
              <a:rPr lang="en-US" sz="6400" dirty="0"/>
              <a:t>Other purchasers of custom data sets and/or reports include Insurers, Researchers and Universities.</a:t>
            </a:r>
          </a:p>
          <a:p>
            <a:pPr marL="342900" indent="-342900"/>
            <a:r>
              <a:rPr lang="en-US" sz="6400" dirty="0"/>
              <a:t>Data is used for Price and Quality Transparency (</a:t>
            </a:r>
            <a:r>
              <a:rPr lang="en-US" sz="6400" dirty="0" err="1"/>
              <a:t>PricePoint</a:t>
            </a:r>
            <a:r>
              <a:rPr lang="en-US" sz="6400" dirty="0"/>
              <a:t> &amp; </a:t>
            </a:r>
            <a:r>
              <a:rPr lang="en-US" sz="6400" dirty="0" err="1"/>
              <a:t>CheckPoint</a:t>
            </a:r>
            <a:r>
              <a:rPr lang="en-US" sz="6400" dirty="0"/>
              <a:t>)</a:t>
            </a:r>
          </a:p>
          <a:p>
            <a:pPr marL="0" indent="0">
              <a:buNone/>
            </a:pPr>
            <a:endParaRPr lang="en-US" sz="7200" b="1" u="sng" dirty="0"/>
          </a:p>
          <a:p>
            <a:pPr marL="0" indent="0">
              <a:buNone/>
            </a:pPr>
            <a:r>
              <a:rPr lang="en-US" sz="7200" b="1" u="sng" dirty="0"/>
              <a:t>Analytics</a:t>
            </a:r>
          </a:p>
          <a:p>
            <a:pPr marL="342900" indent="-342900"/>
            <a:r>
              <a:rPr lang="en-US" sz="6400" dirty="0"/>
              <a:t>WHAIC’s data analytics tool (</a:t>
            </a:r>
            <a:r>
              <a:rPr lang="en-US" sz="6400" dirty="0" err="1"/>
              <a:t>Kaavio</a:t>
            </a:r>
            <a:r>
              <a:rPr lang="en-US" sz="6400" dirty="0"/>
              <a:t>) is provided at no charge to hospitals that purchase the data at the required level.</a:t>
            </a:r>
          </a:p>
          <a:p>
            <a:pPr marL="1028683" lvl="2" indent="-342900">
              <a:buFont typeface="Arial" panose="020B0604020202020204" pitchFamily="34" charset="0"/>
              <a:buChar char="•"/>
            </a:pPr>
            <a:r>
              <a:rPr lang="en-US" sz="5600" dirty="0"/>
              <a:t>Users:  190</a:t>
            </a:r>
          </a:p>
          <a:p>
            <a:pPr marL="1028683" lvl="2" indent="-342900">
              <a:buFont typeface="Arial" panose="020B0604020202020204" pitchFamily="34" charset="0"/>
              <a:buChar char="•"/>
            </a:pPr>
            <a:r>
              <a:rPr lang="en-US" sz="5600" dirty="0"/>
              <a:t>Hospitals:  113</a:t>
            </a:r>
          </a:p>
          <a:p>
            <a:pPr marL="1028683" lvl="2" indent="-342900">
              <a:buFont typeface="Arial" panose="020B0604020202020204" pitchFamily="34" charset="0"/>
              <a:buChar char="•"/>
            </a:pPr>
            <a:r>
              <a:rPr lang="en-US" sz="5600" dirty="0"/>
              <a:t>ASCs: 20</a:t>
            </a:r>
          </a:p>
          <a:p>
            <a:pPr marL="342900" indent="-342900"/>
            <a:r>
              <a:rPr lang="en-US" sz="6400" dirty="0"/>
              <a:t>WHAIC and the Wisconsin Office of Rural Health (WIORH) offer the Rural Health Dashboard (RHD) as a way rural hospitals can use their SHIP program funding (Small Rural Hospital Improvement Grant).</a:t>
            </a:r>
          </a:p>
          <a:p>
            <a:pPr marL="685792" lvl="1" indent="-342900">
              <a:buFont typeface="Arial" panose="020B0604020202020204" pitchFamily="34" charset="0"/>
              <a:buChar char="•"/>
            </a:pPr>
            <a:r>
              <a:rPr lang="en-US" sz="5600" dirty="0"/>
              <a:t>There are 18 hospitals participating in 2022-2023.</a:t>
            </a:r>
          </a:p>
          <a:p>
            <a:pPr marL="685792" lvl="1" indent="-342900">
              <a:buFont typeface="Arial" panose="020B0604020202020204" pitchFamily="34" charset="0"/>
              <a:buChar char="•"/>
            </a:pPr>
            <a:r>
              <a:rPr lang="en-US" sz="5600" dirty="0"/>
              <a:t>The RHD consists of eleven (11) executive-level dashboards</a:t>
            </a:r>
          </a:p>
          <a:p>
            <a:pPr marL="454017" indent="-342900"/>
            <a:r>
              <a:rPr lang="en-US" sz="6400" dirty="0"/>
              <a:t>Dashboards: </a:t>
            </a:r>
          </a:p>
          <a:p>
            <a:pPr marL="685792" lvl="1" indent="-342900"/>
            <a:r>
              <a:rPr lang="en-US" sz="5600" dirty="0"/>
              <a:t>COVID-19 Situational Awareness Dashboard </a:t>
            </a:r>
          </a:p>
          <a:p>
            <a:pPr marL="685792" lvl="1" indent="-342900"/>
            <a:r>
              <a:rPr lang="en-US" sz="5600" dirty="0"/>
              <a:t>Others…</a:t>
            </a:r>
          </a:p>
          <a:p>
            <a:pPr marL="685792" lvl="1" indent="-342900">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pPr eaLnBrk="1" fontAlgn="auto" hangingPunct="1">
              <a:spcBef>
                <a:spcPct val="0"/>
              </a:spcBef>
              <a:spcAft>
                <a:spcPct val="0"/>
              </a:spcAft>
            </a:pPr>
            <a:fld id="{81CB68E5-E0E4-40FE-97C8-071A7F686312}" type="slidenum">
              <a:rPr lang="id-ID">
                <a:solidFill>
                  <a:srgbClr val="262E33">
                    <a:lumMod val="50000"/>
                    <a:lumOff val="50000"/>
                  </a:srgbClr>
                </a:solidFill>
                <a:latin typeface="Calibri Light" panose="020F0302020204030204"/>
                <a:cs typeface="+mn-cs"/>
              </a:rPr>
              <a:pPr eaLnBrk="1" fontAlgn="auto" hangingPunct="1">
                <a:spcBef>
                  <a:spcPct val="0"/>
                </a:spcBef>
                <a:spcAft>
                  <a:spcPct val="0"/>
                </a:spcAft>
              </a:pPr>
              <a:t>8</a:t>
            </a:fld>
            <a:endParaRPr lang="id-ID">
              <a:solidFill>
                <a:srgbClr val="262E33">
                  <a:lumMod val="50000"/>
                  <a:lumOff val="50000"/>
                </a:srgbClr>
              </a:solidFill>
              <a:latin typeface="Calibri Light" panose="020F0302020204030204"/>
              <a:cs typeface="+mn-cs"/>
            </a:endParaRPr>
          </a:p>
        </p:txBody>
      </p:sp>
    </p:spTree>
    <p:extLst>
      <p:ext uri="{BB962C8B-B14F-4D97-AF65-F5344CB8AC3E}">
        <p14:creationId xmlns:p14="http://schemas.microsoft.com/office/powerpoint/2010/main" val="3214581767"/>
      </p:ext>
    </p:extLst>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95AC-22C0-4AC4-B923-F32A7C03753B}"/>
              </a:ext>
            </a:extLst>
          </p:cNvPr>
          <p:cNvSpPr>
            <a:spLocks noGrp="1"/>
          </p:cNvSpPr>
          <p:nvPr>
            <p:ph type="title"/>
          </p:nvPr>
        </p:nvSpPr>
        <p:spPr>
          <a:xfrm>
            <a:off x="1713176" y="275450"/>
            <a:ext cx="8746047" cy="565579"/>
          </a:xfrm>
        </p:spPr>
        <p:txBody>
          <a:bodyPr>
            <a:normAutofit fontScale="90000"/>
          </a:bodyPr>
          <a:lstStyle/>
          <a:p>
            <a:pPr algn="ctr"/>
            <a:r>
              <a:rPr lang="en-US" dirty="0"/>
              <a:t>Fast Facts: </a:t>
            </a:r>
            <a:r>
              <a:rPr lang="en-US" i="1" dirty="0">
                <a:solidFill>
                  <a:schemeClr val="tx1"/>
                </a:solidFill>
                <a:highlight>
                  <a:srgbClr val="FFFF00"/>
                </a:highlight>
              </a:rPr>
              <a:t>Do you have suggestions? </a:t>
            </a:r>
          </a:p>
        </p:txBody>
      </p:sp>
      <p:sp>
        <p:nvSpPr>
          <p:cNvPr id="4" name="Date Placeholder 3">
            <a:extLst>
              <a:ext uri="{FF2B5EF4-FFF2-40B4-BE49-F238E27FC236}">
                <a16:creationId xmlns:a16="http://schemas.microsoft.com/office/drawing/2014/main" id="{BDF19810-AA5F-474B-B12A-07B71AF48AFB}"/>
              </a:ext>
            </a:extLst>
          </p:cNvPr>
          <p:cNvSpPr>
            <a:spLocks noGrp="1"/>
          </p:cNvSpPr>
          <p:nvPr>
            <p:ph type="dt" sz="half" idx="10"/>
          </p:nvPr>
        </p:nvSpPr>
        <p:spPr/>
        <p:txBody>
          <a:bodyPr/>
          <a:lstStyle/>
          <a:p>
            <a:r>
              <a:rPr lang="en-US"/>
              <a:t>www.whainfocenter.com </a:t>
            </a:r>
            <a:endParaRPr lang="en-US" dirty="0"/>
          </a:p>
        </p:txBody>
      </p:sp>
      <p:sp>
        <p:nvSpPr>
          <p:cNvPr id="5" name="Slide Number Placeholder 4">
            <a:extLst>
              <a:ext uri="{FF2B5EF4-FFF2-40B4-BE49-F238E27FC236}">
                <a16:creationId xmlns:a16="http://schemas.microsoft.com/office/drawing/2014/main" id="{9820714F-7C34-4094-91E7-42BE6BF803FC}"/>
              </a:ext>
            </a:extLst>
          </p:cNvPr>
          <p:cNvSpPr>
            <a:spLocks noGrp="1"/>
          </p:cNvSpPr>
          <p:nvPr>
            <p:ph type="sldNum" sz="quarter" idx="12"/>
          </p:nvPr>
        </p:nvSpPr>
        <p:spPr/>
        <p:txBody>
          <a:bodyPr/>
          <a:lstStyle/>
          <a:p>
            <a:fld id="{C07C0F97-C1DA-4BA8-A532-F4BCD025C60C}" type="slidenum">
              <a:rPr lang="en-US" smtClean="0"/>
              <a:t>9</a:t>
            </a:fld>
            <a:endParaRPr lang="en-US"/>
          </a:p>
        </p:txBody>
      </p:sp>
      <p:pic>
        <p:nvPicPr>
          <p:cNvPr id="19" name="Picture 18">
            <a:extLst>
              <a:ext uri="{FF2B5EF4-FFF2-40B4-BE49-F238E27FC236}">
                <a16:creationId xmlns:a16="http://schemas.microsoft.com/office/drawing/2014/main" id="{3BCFD605-75BE-44FD-B4C4-9D843737BBE0}"/>
              </a:ext>
            </a:extLst>
          </p:cNvPr>
          <p:cNvPicPr>
            <a:picLocks noChangeAspect="1"/>
          </p:cNvPicPr>
          <p:nvPr/>
        </p:nvPicPr>
        <p:blipFill>
          <a:blip r:embed="rId3"/>
          <a:stretch>
            <a:fillRect/>
          </a:stretch>
        </p:blipFill>
        <p:spPr>
          <a:xfrm>
            <a:off x="5930936" y="1422172"/>
            <a:ext cx="4737065" cy="4418133"/>
          </a:xfrm>
          <a:prstGeom prst="rect">
            <a:avLst/>
          </a:prstGeom>
        </p:spPr>
      </p:pic>
      <p:pic>
        <p:nvPicPr>
          <p:cNvPr id="8" name="Picture 7">
            <a:extLst>
              <a:ext uri="{FF2B5EF4-FFF2-40B4-BE49-F238E27FC236}">
                <a16:creationId xmlns:a16="http://schemas.microsoft.com/office/drawing/2014/main" id="{FE8E97A4-89F9-4D04-B7C2-7C2E0E42A545}"/>
              </a:ext>
            </a:extLst>
          </p:cNvPr>
          <p:cNvPicPr>
            <a:picLocks noChangeAspect="1"/>
          </p:cNvPicPr>
          <p:nvPr/>
        </p:nvPicPr>
        <p:blipFill>
          <a:blip r:embed="rId4"/>
          <a:stretch>
            <a:fillRect/>
          </a:stretch>
        </p:blipFill>
        <p:spPr>
          <a:xfrm>
            <a:off x="1617304" y="772815"/>
            <a:ext cx="4409505" cy="5648632"/>
          </a:xfrm>
          <a:prstGeom prst="rect">
            <a:avLst/>
          </a:prstGeom>
        </p:spPr>
      </p:pic>
    </p:spTree>
    <p:extLst>
      <p:ext uri="{BB962C8B-B14F-4D97-AF65-F5344CB8AC3E}">
        <p14:creationId xmlns:p14="http://schemas.microsoft.com/office/powerpoint/2010/main" val="384505957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AEF95F7AD2741809DEBD0576B83AF" ma:contentTypeVersion="11" ma:contentTypeDescription="Create a new document." ma:contentTypeScope="" ma:versionID="3e348e621cd80776cc28deafea2525de">
  <xsd:schema xmlns:xsd="http://www.w3.org/2001/XMLSchema" xmlns:xs="http://www.w3.org/2001/XMLSchema" xmlns:p="http://schemas.microsoft.com/office/2006/metadata/properties" xmlns:ns2="577b82b2-26d1-4833-b1df-507eb2df9586" xmlns:ns3="3c64de33-c216-401f-bc16-bd6ad0e42ced" targetNamespace="http://schemas.microsoft.com/office/2006/metadata/properties" ma:root="true" ma:fieldsID="fe0d0aa2a8f13e43a0e8f1c517d93e4a" ns2:_="" ns3:_="">
    <xsd:import namespace="577b82b2-26d1-4833-b1df-507eb2df9586"/>
    <xsd:import namespace="3c64de33-c216-401f-bc16-bd6ad0e42ced"/>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b82b2-26d1-4833-b1df-507eb2df95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4de33-c216-401f-bc16-bd6ad0e42ced"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3c64de33-c216-401f-bc16-bd6ad0e42ced" xsi:nil="true"/>
  </documentManagement>
</p:properties>
</file>

<file path=customXml/itemProps1.xml><?xml version="1.0" encoding="utf-8"?>
<ds:datastoreItem xmlns:ds="http://schemas.openxmlformats.org/officeDocument/2006/customXml" ds:itemID="{B289E200-9863-47A1-8C00-1774952B37E6}">
  <ds:schemaRefs>
    <ds:schemaRef ds:uri="http://schemas.microsoft.com/sharepoint/v3/contenttype/forms"/>
  </ds:schemaRefs>
</ds:datastoreItem>
</file>

<file path=customXml/itemProps2.xml><?xml version="1.0" encoding="utf-8"?>
<ds:datastoreItem xmlns:ds="http://schemas.openxmlformats.org/officeDocument/2006/customXml" ds:itemID="{2A50B571-D748-4BF6-AA7B-7FEA09C78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b82b2-26d1-4833-b1df-507eb2df9586"/>
    <ds:schemaRef ds:uri="3c64de33-c216-401f-bc16-bd6ad0e4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D8DB4-9C84-4001-AF00-5B8AA52E212B}">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purl.org/dc/elements/1.1/"/>
    <ds:schemaRef ds:uri="3c64de33-c216-401f-bc16-bd6ad0e42ced"/>
    <ds:schemaRef ds:uri="577b82b2-26d1-4833-b1df-507eb2df95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7433</TotalTime>
  <Words>4806</Words>
  <Application>Microsoft Office PowerPoint</Application>
  <PresentationFormat>Widescreen</PresentationFormat>
  <Paragraphs>288</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-apple-system</vt:lpstr>
      <vt:lpstr>Arial</vt:lpstr>
      <vt:lpstr>Calibri</vt:lpstr>
      <vt:lpstr>Calibri Light</vt:lpstr>
      <vt:lpstr>Courier New</vt:lpstr>
      <vt:lpstr>Script MT Bold</vt:lpstr>
      <vt:lpstr>Wingdings</vt:lpstr>
      <vt:lpstr>Retrospect</vt:lpstr>
      <vt:lpstr>WHA Information Center (WHAIC): ASC Tools for Everyday Use</vt:lpstr>
      <vt:lpstr>Agenda</vt:lpstr>
      <vt:lpstr>The WHAIC Team</vt:lpstr>
      <vt:lpstr>About Us: WHA Information Center</vt:lpstr>
      <vt:lpstr>Information Center Data</vt:lpstr>
      <vt:lpstr>WHAIC Publications</vt:lpstr>
      <vt:lpstr>Hospital Finder </vt:lpstr>
      <vt:lpstr>Who Uses the IC Data?</vt:lpstr>
      <vt:lpstr>Fast Facts: Do you have suggestions? </vt:lpstr>
      <vt:lpstr>WHA COVID19 Dashboard </vt:lpstr>
      <vt:lpstr>Transparency: PricePoint</vt:lpstr>
      <vt:lpstr>Website Redesign: CheckPoint 4.0</vt:lpstr>
      <vt:lpstr>Social Determinants of Health</vt:lpstr>
      <vt:lpstr>PowerPoint Presentation</vt:lpstr>
      <vt:lpstr>PowerPoint Presentation</vt:lpstr>
      <vt:lpstr>Goal of CHNA Dashboard</vt:lpstr>
      <vt:lpstr>PowerPoint Presentation</vt:lpstr>
      <vt:lpstr>PowerPoint Presentation</vt:lpstr>
      <vt:lpstr>Kaavio: WHAIC’s Analytics Engine</vt:lpstr>
      <vt:lpstr>Kaavio: WHAIC’s Analytics Engine</vt:lpstr>
      <vt:lpstr>PowerPoint Presentation</vt:lpstr>
      <vt:lpstr>Market Share Analysis</vt:lpstr>
      <vt:lpstr>ASC Dashboard Project</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Marquis, Stephanie</dc:creator>
  <cp:lastModifiedBy>Eric Ostermann</cp:lastModifiedBy>
  <cp:revision>151</cp:revision>
  <cp:lastPrinted>2021-10-11T13:40:59Z</cp:lastPrinted>
  <dcterms:created xsi:type="dcterms:W3CDTF">2018-09-18T18:31:14Z</dcterms:created>
  <dcterms:modified xsi:type="dcterms:W3CDTF">2023-02-24T14:02:22Z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0x010100C57AEF95F7AD2741809DEBD0576B83AF</vt:lpwstr>
  </property>
</Properties>
</file>